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arlow Medium" panose="00000600000000000000" pitchFamily="2" charset="0"/>
      <p:regular r:id="rId14"/>
    </p:embeddedFont>
    <p:embeddedFont>
      <p:font typeface="Public Sans" panose="020B0604020202020204" charset="0"/>
      <p:regular r:id="rId15"/>
    </p:embeddedFont>
    <p:embeddedFont>
      <p:font typeface="Public Sans Bold" panose="020B0604020202020204" charset="0"/>
      <p:regular r:id="rId16"/>
    </p:embeddedFont>
    <p:embeddedFont>
      <p:font typeface="Roboto" panose="02000000000000000000" pitchFamily="2" charset="0"/>
      <p:regular r:id="rId17"/>
    </p:embeddedFont>
    <p:embeddedFont>
      <p:font typeface="Roboto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90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RUNKUMAR M" userId="95cccfddabef0485" providerId="LiveId" clId="{C30E887D-153C-40A9-9102-B0CA8B7014FB}"/>
    <pc:docChg chg="undo custSel modSld sldOrd">
      <pc:chgData name="THARUNKUMAR M" userId="95cccfddabef0485" providerId="LiveId" clId="{C30E887D-153C-40A9-9102-B0CA8B7014FB}" dt="2026-02-04T09:28:48.464" v="34"/>
      <pc:docMkLst>
        <pc:docMk/>
      </pc:docMkLst>
      <pc:sldChg chg="ord">
        <pc:chgData name="THARUNKUMAR M" userId="95cccfddabef0485" providerId="LiveId" clId="{C30E887D-153C-40A9-9102-B0CA8B7014FB}" dt="2026-02-04T09:28:48.464" v="34"/>
        <pc:sldMkLst>
          <pc:docMk/>
          <pc:sldMk cId="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4.svg"/><Relationship Id="rId18" Type="http://schemas.openxmlformats.org/officeDocument/2006/relationships/image" Target="../media/image13.svg"/><Relationship Id="rId3" Type="http://schemas.openxmlformats.org/officeDocument/2006/relationships/image" Target="../media/image117.png"/><Relationship Id="rId21" Type="http://schemas.openxmlformats.org/officeDocument/2006/relationships/image" Target="../media/image126.png"/><Relationship Id="rId7" Type="http://schemas.openxmlformats.org/officeDocument/2006/relationships/image" Target="../media/image121.png"/><Relationship Id="rId12" Type="http://schemas.openxmlformats.org/officeDocument/2006/relationships/image" Target="../media/image123.png"/><Relationship Id="rId17" Type="http://schemas.openxmlformats.org/officeDocument/2006/relationships/image" Target="../media/image12.png"/><Relationship Id="rId2" Type="http://schemas.openxmlformats.org/officeDocument/2006/relationships/image" Target="../media/image9.jpeg"/><Relationship Id="rId16" Type="http://schemas.openxmlformats.org/officeDocument/2006/relationships/image" Target="../media/image11.svg"/><Relationship Id="rId20"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54.svg"/><Relationship Id="rId5" Type="http://schemas.openxmlformats.org/officeDocument/2006/relationships/image" Target="../media/image119.png"/><Relationship Id="rId15" Type="http://schemas.openxmlformats.org/officeDocument/2006/relationships/image" Target="../media/image10.png"/><Relationship Id="rId23" Type="http://schemas.openxmlformats.org/officeDocument/2006/relationships/image" Target="../media/image128.png"/><Relationship Id="rId10" Type="http://schemas.openxmlformats.org/officeDocument/2006/relationships/image" Target="../media/image53.svg"/><Relationship Id="rId19" Type="http://schemas.openxmlformats.org/officeDocument/2006/relationships/image" Target="../media/image6.png"/><Relationship Id="rId4" Type="http://schemas.openxmlformats.org/officeDocument/2006/relationships/image" Target="../media/image118.svg"/><Relationship Id="rId9" Type="http://schemas.openxmlformats.org/officeDocument/2006/relationships/image" Target="../media/image52.png"/><Relationship Id="rId14" Type="http://schemas.openxmlformats.org/officeDocument/2006/relationships/image" Target="../media/image55.svg"/><Relationship Id="rId22"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openxmlformats.org/officeDocument/2006/relationships/hyperlink" Target="https://coolcoalition.org/sustainable-cooling-india/" TargetMode="External"/><Relationship Id="rId3" Type="http://schemas.openxmlformats.org/officeDocument/2006/relationships/image" Target="../media/image26.svg"/><Relationship Id="rId7" Type="http://schemas.openxmlformats.org/officeDocument/2006/relationships/image" Target="../media/image1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hyperlink" Target="https://nuffoodsspectrum.in/2025/07/01/addressing-cross-sectoral-cold-chain-challenges-in-indias-fb-industry.html" TargetMode="External"/><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12"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20.jpeg"/><Relationship Id="rId4" Type="http://schemas.openxmlformats.org/officeDocument/2006/relationships/image" Target="../media/image3.svg"/><Relationship Id="rId9" Type="http://schemas.openxmlformats.org/officeDocument/2006/relationships/image" Target="../media/image19.jpe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png"/><Relationship Id="rId21"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image" Target="../media/image22.jpe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5.png"/><Relationship Id="rId5" Type="http://schemas.openxmlformats.org/officeDocument/2006/relationships/image" Target="../media/image12.png"/><Relationship Id="rId10" Type="http://schemas.openxmlformats.org/officeDocument/2006/relationships/image" Target="../media/image44.svg"/><Relationship Id="rId4" Type="http://schemas.openxmlformats.org/officeDocument/2006/relationships/image" Target="../media/image11.sv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sv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svg"/><Relationship Id="rId25" Type="http://schemas.openxmlformats.org/officeDocument/2006/relationships/image" Target="../media/image70.svg"/><Relationship Id="rId2" Type="http://schemas.openxmlformats.org/officeDocument/2006/relationships/image" Target="../media/image47.jpeg"/><Relationship Id="rId16" Type="http://schemas.openxmlformats.org/officeDocument/2006/relationships/image" Target="../media/image61.svg"/><Relationship Id="rId20" Type="http://schemas.openxmlformats.org/officeDocument/2006/relationships/image" Target="../media/image65.png"/><Relationship Id="rId29" Type="http://schemas.openxmlformats.org/officeDocument/2006/relationships/image" Target="../media/image74.sv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6.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svg"/><Relationship Id="rId28" Type="http://schemas.openxmlformats.org/officeDocument/2006/relationships/image" Target="../media/image73.png"/><Relationship Id="rId10" Type="http://schemas.openxmlformats.org/officeDocument/2006/relationships/image" Target="../media/image55.svg"/><Relationship Id="rId19" Type="http://schemas.openxmlformats.org/officeDocument/2006/relationships/image" Target="../media/image64.svg"/><Relationship Id="rId31" Type="http://schemas.openxmlformats.org/officeDocument/2006/relationships/image" Target="../media/image76.sv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svg"/><Relationship Id="rId22" Type="http://schemas.openxmlformats.org/officeDocument/2006/relationships/image" Target="../media/image67.png"/><Relationship Id="rId27" Type="http://schemas.openxmlformats.org/officeDocument/2006/relationships/image" Target="../media/image72.svg"/><Relationship Id="rId30"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84.png"/><Relationship Id="rId18" Type="http://schemas.openxmlformats.org/officeDocument/2006/relationships/image" Target="../media/image89.svg"/><Relationship Id="rId26" Type="http://schemas.openxmlformats.org/officeDocument/2006/relationships/image" Target="../media/image97.png"/><Relationship Id="rId3" Type="http://schemas.openxmlformats.org/officeDocument/2006/relationships/image" Target="../media/image52.png"/><Relationship Id="rId21" Type="http://schemas.openxmlformats.org/officeDocument/2006/relationships/image" Target="../media/image92.png"/><Relationship Id="rId7" Type="http://schemas.openxmlformats.org/officeDocument/2006/relationships/image" Target="../media/image79.svg"/><Relationship Id="rId12" Type="http://schemas.openxmlformats.org/officeDocument/2006/relationships/image" Target="../media/image83.svg"/><Relationship Id="rId17" Type="http://schemas.openxmlformats.org/officeDocument/2006/relationships/image" Target="../media/image88.png"/><Relationship Id="rId25" Type="http://schemas.openxmlformats.org/officeDocument/2006/relationships/image" Target="../media/image96.svg"/><Relationship Id="rId2" Type="http://schemas.openxmlformats.org/officeDocument/2006/relationships/image" Target="../media/image77.jpeg"/><Relationship Id="rId16" Type="http://schemas.openxmlformats.org/officeDocument/2006/relationships/image" Target="../media/image87.svg"/><Relationship Id="rId20" Type="http://schemas.openxmlformats.org/officeDocument/2006/relationships/image" Target="../media/image91.svg"/><Relationship Id="rId1" Type="http://schemas.openxmlformats.org/officeDocument/2006/relationships/slideLayout" Target="../slideLayouts/slideLayout7.xml"/><Relationship Id="rId6" Type="http://schemas.openxmlformats.org/officeDocument/2006/relationships/image" Target="../media/image78.sv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55.svg"/><Relationship Id="rId15" Type="http://schemas.openxmlformats.org/officeDocument/2006/relationships/image" Target="../media/image86.png"/><Relationship Id="rId23" Type="http://schemas.openxmlformats.org/officeDocument/2006/relationships/image" Target="../media/image94.svg"/><Relationship Id="rId28" Type="http://schemas.openxmlformats.org/officeDocument/2006/relationships/image" Target="../media/image6.png"/><Relationship Id="rId10" Type="http://schemas.openxmlformats.org/officeDocument/2006/relationships/image" Target="../media/image81.svg"/><Relationship Id="rId19" Type="http://schemas.openxmlformats.org/officeDocument/2006/relationships/image" Target="../media/image90.png"/><Relationship Id="rId4" Type="http://schemas.openxmlformats.org/officeDocument/2006/relationships/image" Target="../media/image53.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png"/><Relationship Id="rId27" Type="http://schemas.openxmlformats.org/officeDocument/2006/relationships/image" Target="../media/image98.svg"/></Relationships>
</file>

<file path=ppt/slides/_rels/slide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18" Type="http://schemas.openxmlformats.org/officeDocument/2006/relationships/image" Target="../media/image115.png"/><Relationship Id="rId3" Type="http://schemas.openxmlformats.org/officeDocument/2006/relationships/image" Target="../media/image100.svg"/><Relationship Id="rId7" Type="http://schemas.openxmlformats.org/officeDocument/2006/relationships/image" Target="../media/image104.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image" Target="../media/image99.png"/><Relationship Id="rId16" Type="http://schemas.openxmlformats.org/officeDocument/2006/relationships/image" Target="../media/image113.png"/><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19" Type="http://schemas.openxmlformats.org/officeDocument/2006/relationships/image" Target="../media/image116.sv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sp>
        <p:nvSpPr>
          <p:cNvPr id="3" name="Freeform 3"/>
          <p:cNvSpPr/>
          <p:nvPr/>
        </p:nvSpPr>
        <p:spPr>
          <a:xfrm rot="-744362" flipV="1">
            <a:off x="-2411858" y="-717020"/>
            <a:ext cx="5808362" cy="2040187"/>
          </a:xfrm>
          <a:custGeom>
            <a:avLst/>
            <a:gdLst/>
            <a:ahLst/>
            <a:cxnLst/>
            <a:rect l="l" t="t" r="r" b="b"/>
            <a:pathLst>
              <a:path w="5808362" h="2040187">
                <a:moveTo>
                  <a:pt x="0" y="2040188"/>
                </a:moveTo>
                <a:lnTo>
                  <a:pt x="5808362" y="2040188"/>
                </a:lnTo>
                <a:lnTo>
                  <a:pt x="5808362" y="0"/>
                </a:lnTo>
                <a:lnTo>
                  <a:pt x="0" y="0"/>
                </a:lnTo>
                <a:lnTo>
                  <a:pt x="0" y="2040188"/>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3065466">
            <a:off x="13976770" y="7034213"/>
            <a:ext cx="6636774" cy="4114800"/>
          </a:xfrm>
          <a:custGeom>
            <a:avLst/>
            <a:gdLst/>
            <a:ahLst/>
            <a:cxnLst/>
            <a:rect l="l" t="t" r="r" b="b"/>
            <a:pathLst>
              <a:path w="6636774" h="4114800">
                <a:moveTo>
                  <a:pt x="0" y="0"/>
                </a:moveTo>
                <a:lnTo>
                  <a:pt x="6636775" y="0"/>
                </a:lnTo>
                <a:lnTo>
                  <a:pt x="6636775"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a:ln cap="sq">
            <a:noFill/>
            <a:prstDash val="solid"/>
            <a:miter/>
          </a:ln>
        </p:spPr>
      </p:sp>
      <p:grpSp>
        <p:nvGrpSpPr>
          <p:cNvPr id="5" name="Group 5"/>
          <p:cNvGrpSpPr/>
          <p:nvPr/>
        </p:nvGrpSpPr>
        <p:grpSpPr>
          <a:xfrm>
            <a:off x="0" y="0"/>
            <a:ext cx="1687079" cy="1664970"/>
            <a:chOff x="0" y="0"/>
            <a:chExt cx="2249439" cy="2219960"/>
          </a:xfrm>
        </p:grpSpPr>
        <p:sp>
          <p:nvSpPr>
            <p:cNvPr id="6" name="Freeform 6"/>
            <p:cNvSpPr/>
            <p:nvPr/>
          </p:nvSpPr>
          <p:spPr>
            <a:xfrm>
              <a:off x="0" y="0"/>
              <a:ext cx="2249424" cy="2219946"/>
            </a:xfrm>
            <a:custGeom>
              <a:avLst/>
              <a:gdLst/>
              <a:ahLst/>
              <a:cxnLst/>
              <a:rect l="l" t="t" r="r" b="b"/>
              <a:pathLst>
                <a:path w="2249424" h="2219946">
                  <a:moveTo>
                    <a:pt x="0" y="0"/>
                  </a:moveTo>
                  <a:lnTo>
                    <a:pt x="2249424" y="0"/>
                  </a:lnTo>
                  <a:lnTo>
                    <a:pt x="2249424" y="2219946"/>
                  </a:lnTo>
                  <a:lnTo>
                    <a:pt x="0" y="2219946"/>
                  </a:lnTo>
                  <a:lnTo>
                    <a:pt x="0" y="0"/>
                  </a:lnTo>
                  <a:close/>
                </a:path>
              </a:pathLst>
            </a:custGeom>
            <a:blipFill>
              <a:blip r:embed="rId7"/>
              <a:stretch>
                <a:fillRect t="-663" b="-664"/>
              </a:stretch>
            </a:blipFill>
          </p:spPr>
        </p:sp>
      </p:grpSp>
      <p:grpSp>
        <p:nvGrpSpPr>
          <p:cNvPr id="7" name="Group 7"/>
          <p:cNvGrpSpPr/>
          <p:nvPr/>
        </p:nvGrpSpPr>
        <p:grpSpPr>
          <a:xfrm>
            <a:off x="1360243" y="2723204"/>
            <a:ext cx="15934915" cy="6535096"/>
            <a:chOff x="0" y="0"/>
            <a:chExt cx="4196850" cy="1721178"/>
          </a:xfrm>
        </p:grpSpPr>
        <p:sp>
          <p:nvSpPr>
            <p:cNvPr id="8" name="Freeform 8"/>
            <p:cNvSpPr/>
            <p:nvPr/>
          </p:nvSpPr>
          <p:spPr>
            <a:xfrm>
              <a:off x="0" y="0"/>
              <a:ext cx="4196850" cy="1718395"/>
            </a:xfrm>
            <a:custGeom>
              <a:avLst/>
              <a:gdLst/>
              <a:ahLst/>
              <a:cxnLst/>
              <a:rect l="l" t="t" r="r" b="b"/>
              <a:pathLst>
                <a:path w="4196850" h="1718395">
                  <a:moveTo>
                    <a:pt x="4190534" y="0"/>
                  </a:moveTo>
                  <a:lnTo>
                    <a:pt x="6316" y="0"/>
                  </a:lnTo>
                  <a:cubicBezTo>
                    <a:pt x="4641" y="0"/>
                    <a:pt x="3034" y="665"/>
                    <a:pt x="1850" y="1850"/>
                  </a:cubicBezTo>
                  <a:cubicBezTo>
                    <a:pt x="665" y="3034"/>
                    <a:pt x="0" y="4641"/>
                    <a:pt x="0" y="6316"/>
                  </a:cubicBezTo>
                  <a:lnTo>
                    <a:pt x="0" y="1526902"/>
                  </a:lnTo>
                  <a:cubicBezTo>
                    <a:pt x="0" y="1528577"/>
                    <a:pt x="665" y="1530183"/>
                    <a:pt x="1850" y="1531368"/>
                  </a:cubicBezTo>
                  <a:cubicBezTo>
                    <a:pt x="3034" y="1532552"/>
                    <a:pt x="4641" y="1533218"/>
                    <a:pt x="6316" y="1533218"/>
                  </a:cubicBezTo>
                  <a:lnTo>
                    <a:pt x="151164" y="1533218"/>
                  </a:lnTo>
                  <a:cubicBezTo>
                    <a:pt x="152839" y="1533218"/>
                    <a:pt x="154446" y="1533883"/>
                    <a:pt x="155630" y="1535067"/>
                  </a:cubicBezTo>
                  <a:cubicBezTo>
                    <a:pt x="156815" y="1536252"/>
                    <a:pt x="157480" y="1537858"/>
                    <a:pt x="157480" y="1539534"/>
                  </a:cubicBezTo>
                  <a:lnTo>
                    <a:pt x="157480" y="1714861"/>
                  </a:lnTo>
                  <a:cubicBezTo>
                    <a:pt x="157480" y="1716141"/>
                    <a:pt x="158172" y="1717320"/>
                    <a:pt x="159288" y="1717945"/>
                  </a:cubicBezTo>
                  <a:cubicBezTo>
                    <a:pt x="160405" y="1718570"/>
                    <a:pt x="161772" y="1718542"/>
                    <a:pt x="162862" y="1717872"/>
                  </a:cubicBezTo>
                  <a:lnTo>
                    <a:pt x="458168" y="1536523"/>
                  </a:lnTo>
                  <a:cubicBezTo>
                    <a:pt x="461687" y="1534362"/>
                    <a:pt x="465736" y="1533218"/>
                    <a:pt x="469866" y="1533218"/>
                  </a:cubicBezTo>
                  <a:lnTo>
                    <a:pt x="4190534" y="1533218"/>
                  </a:lnTo>
                  <a:cubicBezTo>
                    <a:pt x="4192209" y="1533218"/>
                    <a:pt x="4193816" y="1532552"/>
                    <a:pt x="4195000" y="1531368"/>
                  </a:cubicBezTo>
                  <a:cubicBezTo>
                    <a:pt x="4196185" y="1530183"/>
                    <a:pt x="4196850" y="1528577"/>
                    <a:pt x="4196850" y="1526902"/>
                  </a:cubicBezTo>
                  <a:lnTo>
                    <a:pt x="4196850" y="6316"/>
                  </a:lnTo>
                  <a:cubicBezTo>
                    <a:pt x="4196850" y="4641"/>
                    <a:pt x="4196185" y="3034"/>
                    <a:pt x="4195000" y="1850"/>
                  </a:cubicBezTo>
                  <a:cubicBezTo>
                    <a:pt x="4193816" y="665"/>
                    <a:pt x="4192209" y="0"/>
                    <a:pt x="4190534" y="0"/>
                  </a:cubicBezTo>
                  <a:close/>
                </a:path>
              </a:pathLst>
            </a:custGeom>
            <a:solidFill>
              <a:srgbClr val="ECF0F3"/>
            </a:solidFill>
          </p:spPr>
        </p:sp>
        <p:sp>
          <p:nvSpPr>
            <p:cNvPr id="9" name="TextBox 9"/>
            <p:cNvSpPr txBox="1"/>
            <p:nvPr/>
          </p:nvSpPr>
          <p:spPr>
            <a:xfrm>
              <a:off x="0" y="-47625"/>
              <a:ext cx="4196850" cy="157830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299011" y="3451200"/>
            <a:ext cx="4057378" cy="4464790"/>
          </a:xfrm>
          <a:custGeom>
            <a:avLst/>
            <a:gdLst/>
            <a:ahLst/>
            <a:cxnLst/>
            <a:rect l="l" t="t" r="r" b="b"/>
            <a:pathLst>
              <a:path w="4057378" h="4464790">
                <a:moveTo>
                  <a:pt x="0" y="0"/>
                </a:moveTo>
                <a:lnTo>
                  <a:pt x="4057378" y="0"/>
                </a:lnTo>
                <a:lnTo>
                  <a:pt x="4057378" y="4464791"/>
                </a:lnTo>
                <a:lnTo>
                  <a:pt x="0" y="4464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824382" y="2683221"/>
            <a:ext cx="14639237" cy="5610225"/>
          </a:xfrm>
          <a:prstGeom prst="rect">
            <a:avLst/>
          </a:prstGeom>
        </p:spPr>
        <p:txBody>
          <a:bodyPr lIns="0" tIns="0" rIns="0" bIns="0" rtlCol="0" anchor="t">
            <a:spAutoFit/>
          </a:bodyPr>
          <a:lstStyle/>
          <a:p>
            <a:pPr algn="just">
              <a:lnSpc>
                <a:spcPts val="7500"/>
              </a:lnSpc>
            </a:pPr>
            <a:r>
              <a:rPr lang="en-US" sz="3000" dirty="0">
                <a:solidFill>
                  <a:srgbClr val="000000"/>
                </a:solidFill>
                <a:latin typeface="Roboto"/>
                <a:ea typeface="Roboto"/>
                <a:cs typeface="Roboto"/>
                <a:sym typeface="Roboto"/>
              </a:rPr>
              <a:t>Perishable food products such as fruits, vegetables, dairy and meat lose quality or spoil quickly if they’re not kept within the right temperature and humidity during transport and storage. Today, most monitoring is manual or very basic. When conditions go wrong, businesses only find out after products are damaged — leading to high losses, wasted transport costs, dissatisfied customers and even regulatory issues.</a:t>
            </a:r>
          </a:p>
        </p:txBody>
      </p:sp>
      <p:sp>
        <p:nvSpPr>
          <p:cNvPr id="12" name="TextBox 12"/>
          <p:cNvSpPr txBox="1"/>
          <p:nvPr/>
        </p:nvSpPr>
        <p:spPr>
          <a:xfrm>
            <a:off x="3857747" y="942975"/>
            <a:ext cx="10572505" cy="721995"/>
          </a:xfrm>
          <a:prstGeom prst="rect">
            <a:avLst/>
          </a:prstGeom>
        </p:spPr>
        <p:txBody>
          <a:bodyPr lIns="0" tIns="0" rIns="0" bIns="0" rtlCol="0" anchor="t">
            <a:spAutoFit/>
          </a:bodyPr>
          <a:lstStyle/>
          <a:p>
            <a:pPr algn="ctr">
              <a:lnSpc>
                <a:spcPts val="5880"/>
              </a:lnSpc>
            </a:pPr>
            <a:r>
              <a:rPr lang="en-US" sz="4200" b="1" dirty="0">
                <a:solidFill>
                  <a:srgbClr val="000000"/>
                </a:solidFill>
                <a:latin typeface="Roboto Bold"/>
                <a:ea typeface="Roboto Bold"/>
                <a:cs typeface="Roboto Bold"/>
                <a:sym typeface="Roboto Bold"/>
              </a:rPr>
              <a:t>PROBLEM STATEMENT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sp>
        <p:nvSpPr>
          <p:cNvPr id="3" name="Freeform 3"/>
          <p:cNvSpPr/>
          <p:nvPr/>
        </p:nvSpPr>
        <p:spPr>
          <a:xfrm>
            <a:off x="-989623" y="9106624"/>
            <a:ext cx="2018323" cy="1766033"/>
          </a:xfrm>
          <a:custGeom>
            <a:avLst/>
            <a:gdLst/>
            <a:ahLst/>
            <a:cxnLst/>
            <a:rect l="l" t="t" r="r" b="b"/>
            <a:pathLst>
              <a:path w="2018323" h="1766033">
                <a:moveTo>
                  <a:pt x="0" y="0"/>
                </a:moveTo>
                <a:lnTo>
                  <a:pt x="2018323" y="0"/>
                </a:lnTo>
                <a:lnTo>
                  <a:pt x="2018323" y="1766033"/>
                </a:lnTo>
                <a:lnTo>
                  <a:pt x="0" y="1766033"/>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1646760">
            <a:off x="15562635" y="8503323"/>
            <a:ext cx="4427493" cy="2008975"/>
          </a:xfrm>
          <a:custGeom>
            <a:avLst/>
            <a:gdLst/>
            <a:ahLst/>
            <a:cxnLst/>
            <a:rect l="l" t="t" r="r" b="b"/>
            <a:pathLst>
              <a:path w="4427493" h="2008975">
                <a:moveTo>
                  <a:pt x="0" y="0"/>
                </a:moveTo>
                <a:lnTo>
                  <a:pt x="4427493" y="0"/>
                </a:lnTo>
                <a:lnTo>
                  <a:pt x="4427493" y="2008975"/>
                </a:lnTo>
                <a:lnTo>
                  <a:pt x="0" y="2008975"/>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700000">
            <a:off x="-2617773" y="85806"/>
            <a:ext cx="6070004" cy="2329364"/>
          </a:xfrm>
          <a:custGeom>
            <a:avLst/>
            <a:gdLst/>
            <a:ahLst/>
            <a:cxnLst/>
            <a:rect l="l" t="t" r="r" b="b"/>
            <a:pathLst>
              <a:path w="6070004" h="2329364">
                <a:moveTo>
                  <a:pt x="0" y="0"/>
                </a:moveTo>
                <a:lnTo>
                  <a:pt x="6070004" y="0"/>
                </a:lnTo>
                <a:lnTo>
                  <a:pt x="6070004" y="2329364"/>
                </a:lnTo>
                <a:lnTo>
                  <a:pt x="0" y="2329364"/>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a:ln cap="sq">
            <a:noFill/>
            <a:prstDash val="solid"/>
            <a:miter/>
          </a:ln>
        </p:spPr>
      </p:sp>
      <p:sp>
        <p:nvSpPr>
          <p:cNvPr id="6" name="TextBox 6"/>
          <p:cNvSpPr txBox="1"/>
          <p:nvPr/>
        </p:nvSpPr>
        <p:spPr>
          <a:xfrm>
            <a:off x="4220722" y="688692"/>
            <a:ext cx="10572505" cy="721995"/>
          </a:xfrm>
          <a:prstGeom prst="rect">
            <a:avLst/>
          </a:prstGeom>
        </p:spPr>
        <p:txBody>
          <a:bodyPr lIns="0" tIns="0" rIns="0" bIns="0" rtlCol="0" anchor="t">
            <a:spAutoFit/>
          </a:bodyPr>
          <a:lstStyle/>
          <a:p>
            <a:pPr algn="ctr">
              <a:lnSpc>
                <a:spcPts val="5880"/>
              </a:lnSpc>
            </a:pPr>
            <a:r>
              <a:rPr lang="en-US" sz="4200" b="1" dirty="0">
                <a:solidFill>
                  <a:srgbClr val="000000"/>
                </a:solidFill>
                <a:latin typeface="Roboto Bold"/>
                <a:ea typeface="Roboto Bold"/>
                <a:cs typeface="Roboto Bold"/>
                <a:sym typeface="Roboto Bold"/>
              </a:rPr>
              <a:t>FUNDING NEEDED</a:t>
            </a:r>
          </a:p>
        </p:txBody>
      </p:sp>
      <p:grpSp>
        <p:nvGrpSpPr>
          <p:cNvPr id="7" name="Group 7"/>
          <p:cNvGrpSpPr/>
          <p:nvPr/>
        </p:nvGrpSpPr>
        <p:grpSpPr>
          <a:xfrm rot="-10800000">
            <a:off x="13778463" y="2016467"/>
            <a:ext cx="4066281" cy="1186360"/>
            <a:chOff x="0" y="0"/>
            <a:chExt cx="1070955" cy="312457"/>
          </a:xfrm>
        </p:grpSpPr>
        <p:sp>
          <p:nvSpPr>
            <p:cNvPr id="8" name="Freeform 8"/>
            <p:cNvSpPr/>
            <p:nvPr/>
          </p:nvSpPr>
          <p:spPr>
            <a:xfrm>
              <a:off x="0" y="0"/>
              <a:ext cx="1070955" cy="312457"/>
            </a:xfrm>
            <a:custGeom>
              <a:avLst/>
              <a:gdLst/>
              <a:ahLst/>
              <a:cxnLst/>
              <a:rect l="l" t="t" r="r" b="b"/>
              <a:pathLst>
                <a:path w="1070955" h="312457">
                  <a:moveTo>
                    <a:pt x="0" y="0"/>
                  </a:moveTo>
                  <a:lnTo>
                    <a:pt x="1070955" y="0"/>
                  </a:lnTo>
                  <a:lnTo>
                    <a:pt x="1070955" y="312457"/>
                  </a:lnTo>
                  <a:lnTo>
                    <a:pt x="0" y="312457"/>
                  </a:lnTo>
                  <a:close/>
                </a:path>
              </a:pathLst>
            </a:custGeom>
            <a:solidFill>
              <a:srgbClr val="5F0F40"/>
            </a:solidFill>
          </p:spPr>
        </p:sp>
        <p:sp>
          <p:nvSpPr>
            <p:cNvPr id="9" name="TextBox 9"/>
            <p:cNvSpPr txBox="1"/>
            <p:nvPr/>
          </p:nvSpPr>
          <p:spPr>
            <a:xfrm>
              <a:off x="0" y="-47625"/>
              <a:ext cx="1070955" cy="36008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9397611" y="2001237"/>
            <a:ext cx="4066281" cy="1186360"/>
            <a:chOff x="0" y="0"/>
            <a:chExt cx="1070955" cy="312457"/>
          </a:xfrm>
        </p:grpSpPr>
        <p:sp>
          <p:nvSpPr>
            <p:cNvPr id="11" name="Freeform 11"/>
            <p:cNvSpPr/>
            <p:nvPr/>
          </p:nvSpPr>
          <p:spPr>
            <a:xfrm>
              <a:off x="0" y="0"/>
              <a:ext cx="1070955" cy="312457"/>
            </a:xfrm>
            <a:custGeom>
              <a:avLst/>
              <a:gdLst/>
              <a:ahLst/>
              <a:cxnLst/>
              <a:rect l="l" t="t" r="r" b="b"/>
              <a:pathLst>
                <a:path w="1070955" h="312457">
                  <a:moveTo>
                    <a:pt x="0" y="0"/>
                  </a:moveTo>
                  <a:lnTo>
                    <a:pt x="1070955" y="0"/>
                  </a:lnTo>
                  <a:lnTo>
                    <a:pt x="1070955" y="312457"/>
                  </a:lnTo>
                  <a:lnTo>
                    <a:pt x="0" y="312457"/>
                  </a:lnTo>
                  <a:close/>
                </a:path>
              </a:pathLst>
            </a:custGeom>
            <a:solidFill>
              <a:srgbClr val="5F0F40"/>
            </a:solidFill>
          </p:spPr>
        </p:sp>
        <p:sp>
          <p:nvSpPr>
            <p:cNvPr id="12" name="TextBox 12"/>
            <p:cNvSpPr txBox="1"/>
            <p:nvPr/>
          </p:nvSpPr>
          <p:spPr>
            <a:xfrm>
              <a:off x="0" y="-47625"/>
              <a:ext cx="1070955" cy="36008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0800000">
            <a:off x="4983494" y="2001237"/>
            <a:ext cx="4066281" cy="1186360"/>
            <a:chOff x="0" y="0"/>
            <a:chExt cx="1070955" cy="312457"/>
          </a:xfrm>
        </p:grpSpPr>
        <p:sp>
          <p:nvSpPr>
            <p:cNvPr id="14" name="Freeform 14"/>
            <p:cNvSpPr/>
            <p:nvPr/>
          </p:nvSpPr>
          <p:spPr>
            <a:xfrm>
              <a:off x="0" y="0"/>
              <a:ext cx="1070955" cy="312457"/>
            </a:xfrm>
            <a:custGeom>
              <a:avLst/>
              <a:gdLst/>
              <a:ahLst/>
              <a:cxnLst/>
              <a:rect l="l" t="t" r="r" b="b"/>
              <a:pathLst>
                <a:path w="1070955" h="312457">
                  <a:moveTo>
                    <a:pt x="0" y="0"/>
                  </a:moveTo>
                  <a:lnTo>
                    <a:pt x="1070955" y="0"/>
                  </a:lnTo>
                  <a:lnTo>
                    <a:pt x="1070955" y="312457"/>
                  </a:lnTo>
                  <a:lnTo>
                    <a:pt x="0" y="312457"/>
                  </a:lnTo>
                  <a:close/>
                </a:path>
              </a:pathLst>
            </a:custGeom>
            <a:solidFill>
              <a:srgbClr val="5F0F40"/>
            </a:solidFill>
          </p:spPr>
        </p:sp>
        <p:sp>
          <p:nvSpPr>
            <p:cNvPr id="15" name="TextBox 15"/>
            <p:cNvSpPr txBox="1"/>
            <p:nvPr/>
          </p:nvSpPr>
          <p:spPr>
            <a:xfrm>
              <a:off x="0" y="-47625"/>
              <a:ext cx="1070955" cy="36008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0800000">
            <a:off x="573681" y="2001237"/>
            <a:ext cx="4066281" cy="1186360"/>
            <a:chOff x="0" y="0"/>
            <a:chExt cx="1070955" cy="312457"/>
          </a:xfrm>
        </p:grpSpPr>
        <p:sp>
          <p:nvSpPr>
            <p:cNvPr id="17" name="Freeform 17"/>
            <p:cNvSpPr/>
            <p:nvPr/>
          </p:nvSpPr>
          <p:spPr>
            <a:xfrm>
              <a:off x="0" y="0"/>
              <a:ext cx="1070955" cy="312457"/>
            </a:xfrm>
            <a:custGeom>
              <a:avLst/>
              <a:gdLst/>
              <a:ahLst/>
              <a:cxnLst/>
              <a:rect l="l" t="t" r="r" b="b"/>
              <a:pathLst>
                <a:path w="1070955" h="312457">
                  <a:moveTo>
                    <a:pt x="0" y="0"/>
                  </a:moveTo>
                  <a:lnTo>
                    <a:pt x="1070955" y="0"/>
                  </a:lnTo>
                  <a:lnTo>
                    <a:pt x="1070955" y="312457"/>
                  </a:lnTo>
                  <a:lnTo>
                    <a:pt x="0" y="312457"/>
                  </a:lnTo>
                  <a:close/>
                </a:path>
              </a:pathLst>
            </a:custGeom>
            <a:solidFill>
              <a:srgbClr val="5F0F40"/>
            </a:solidFill>
          </p:spPr>
        </p:sp>
        <p:sp>
          <p:nvSpPr>
            <p:cNvPr id="18" name="TextBox 18"/>
            <p:cNvSpPr txBox="1"/>
            <p:nvPr/>
          </p:nvSpPr>
          <p:spPr>
            <a:xfrm>
              <a:off x="0" y="-47625"/>
              <a:ext cx="1070955" cy="36008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10800000">
            <a:off x="573681" y="3435247"/>
            <a:ext cx="4066281" cy="1078400"/>
            <a:chOff x="0" y="0"/>
            <a:chExt cx="1070955" cy="284023"/>
          </a:xfrm>
        </p:grpSpPr>
        <p:sp>
          <p:nvSpPr>
            <p:cNvPr id="20" name="Freeform 20"/>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21" name="TextBox 21"/>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TextBox 22"/>
          <p:cNvSpPr txBox="1"/>
          <p:nvPr/>
        </p:nvSpPr>
        <p:spPr>
          <a:xfrm>
            <a:off x="-428008" y="2425597"/>
            <a:ext cx="5966406" cy="752450"/>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PHASE</a:t>
            </a:r>
          </a:p>
          <a:p>
            <a:pPr algn="ctr">
              <a:lnSpc>
                <a:spcPts val="2999"/>
              </a:lnSpc>
            </a:pPr>
            <a:endParaRPr lang="en-US" sz="2499">
              <a:solidFill>
                <a:srgbClr val="FFFFFF"/>
              </a:solidFill>
              <a:latin typeface="Public Sans"/>
              <a:ea typeface="Public Sans"/>
              <a:cs typeface="Public Sans"/>
              <a:sym typeface="Public Sans"/>
            </a:endParaRPr>
          </a:p>
        </p:txBody>
      </p:sp>
      <p:sp>
        <p:nvSpPr>
          <p:cNvPr id="23" name="TextBox 23"/>
          <p:cNvSpPr txBox="1"/>
          <p:nvPr/>
        </p:nvSpPr>
        <p:spPr>
          <a:xfrm>
            <a:off x="3990395" y="2420835"/>
            <a:ext cx="5966406" cy="390525"/>
          </a:xfrm>
          <a:prstGeom prst="rect">
            <a:avLst/>
          </a:prstGeom>
        </p:spPr>
        <p:txBody>
          <a:bodyPr lIns="0" tIns="0" rIns="0" bIns="0" rtlCol="0" anchor="t">
            <a:spAutoFit/>
          </a:bodyPr>
          <a:lstStyle/>
          <a:p>
            <a:pPr algn="ctr">
              <a:lnSpc>
                <a:spcPts val="2999"/>
              </a:lnSpc>
            </a:pPr>
            <a:r>
              <a:rPr lang="en-US" sz="2499" b="1" dirty="0">
                <a:solidFill>
                  <a:srgbClr val="FFFFFF"/>
                </a:solidFill>
                <a:latin typeface="Public Sans Bold"/>
                <a:ea typeface="Public Sans Bold"/>
                <a:cs typeface="Public Sans Bold"/>
                <a:sym typeface="Public Sans Bold"/>
              </a:rPr>
              <a:t>USE OF FUNDS</a:t>
            </a:r>
          </a:p>
        </p:txBody>
      </p:sp>
      <p:sp>
        <p:nvSpPr>
          <p:cNvPr id="24" name="TextBox 24"/>
          <p:cNvSpPr txBox="1"/>
          <p:nvPr/>
        </p:nvSpPr>
        <p:spPr>
          <a:xfrm>
            <a:off x="8319216" y="2402556"/>
            <a:ext cx="5966406" cy="1123925"/>
          </a:xfrm>
          <a:prstGeom prst="rect">
            <a:avLst/>
          </a:prstGeom>
        </p:spPr>
        <p:txBody>
          <a:bodyPr lIns="0" tIns="0" rIns="0" bIns="0" rtlCol="0" anchor="t">
            <a:spAutoFit/>
          </a:bodyPr>
          <a:lstStyle/>
          <a:p>
            <a:pPr algn="ctr">
              <a:lnSpc>
                <a:spcPts val="2999"/>
              </a:lnSpc>
            </a:pPr>
            <a:r>
              <a:rPr lang="en-US" sz="2499" b="1" dirty="0">
                <a:solidFill>
                  <a:srgbClr val="FFFFFF"/>
                </a:solidFill>
                <a:latin typeface="Public Sans"/>
                <a:ea typeface="Public Sans"/>
                <a:cs typeface="Public Sans"/>
                <a:sym typeface="Public Sans"/>
              </a:rPr>
              <a:t>AMOUNT (₹)</a:t>
            </a:r>
          </a:p>
          <a:p>
            <a:pPr algn="ctr">
              <a:lnSpc>
                <a:spcPts val="2999"/>
              </a:lnSpc>
            </a:pPr>
            <a:endParaRPr lang="en-US" sz="2499" b="1" dirty="0">
              <a:solidFill>
                <a:srgbClr val="FFFFFF"/>
              </a:solidFill>
              <a:latin typeface="Public Sans"/>
              <a:ea typeface="Public Sans"/>
              <a:cs typeface="Public Sans"/>
              <a:sym typeface="Public Sans"/>
            </a:endParaRPr>
          </a:p>
          <a:p>
            <a:pPr algn="ctr">
              <a:lnSpc>
                <a:spcPts val="2999"/>
              </a:lnSpc>
            </a:pPr>
            <a:endParaRPr lang="en-US" sz="2499" b="1" dirty="0">
              <a:solidFill>
                <a:srgbClr val="FFFFFF"/>
              </a:solidFill>
              <a:latin typeface="Public Sans"/>
              <a:ea typeface="Public Sans"/>
              <a:cs typeface="Public Sans"/>
              <a:sym typeface="Public Sans"/>
            </a:endParaRPr>
          </a:p>
        </p:txBody>
      </p:sp>
      <p:sp>
        <p:nvSpPr>
          <p:cNvPr id="25" name="TextBox 25"/>
          <p:cNvSpPr txBox="1"/>
          <p:nvPr/>
        </p:nvSpPr>
        <p:spPr>
          <a:xfrm>
            <a:off x="14966696" y="2420835"/>
            <a:ext cx="1949703" cy="362215"/>
          </a:xfrm>
          <a:prstGeom prst="rect">
            <a:avLst/>
          </a:prstGeom>
        </p:spPr>
        <p:txBody>
          <a:bodyPr wrap="square" lIns="0" tIns="0" rIns="0" bIns="0" rtlCol="0" anchor="t">
            <a:spAutoFit/>
          </a:bodyPr>
          <a:lstStyle/>
          <a:p>
            <a:pPr algn="ctr">
              <a:lnSpc>
                <a:spcPts val="2999"/>
              </a:lnSpc>
            </a:pPr>
            <a:r>
              <a:rPr lang="en-US" sz="2499" b="1" dirty="0">
                <a:solidFill>
                  <a:srgbClr val="FFFFFF"/>
                </a:solidFill>
                <a:latin typeface="Public Sans"/>
                <a:ea typeface="Public Sans"/>
                <a:cs typeface="Public Sans"/>
                <a:sym typeface="Public Sans"/>
              </a:rPr>
              <a:t>TIMELINE</a:t>
            </a:r>
          </a:p>
        </p:txBody>
      </p:sp>
      <p:sp>
        <p:nvSpPr>
          <p:cNvPr id="26" name="TextBox 26"/>
          <p:cNvSpPr txBox="1"/>
          <p:nvPr/>
        </p:nvSpPr>
        <p:spPr>
          <a:xfrm>
            <a:off x="483904" y="3602972"/>
            <a:ext cx="4083123" cy="73342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Sensor &amp; Controller Finalisation</a:t>
            </a:r>
          </a:p>
        </p:txBody>
      </p:sp>
      <p:grpSp>
        <p:nvGrpSpPr>
          <p:cNvPr id="27" name="Group 27"/>
          <p:cNvGrpSpPr/>
          <p:nvPr/>
        </p:nvGrpSpPr>
        <p:grpSpPr>
          <a:xfrm rot="-10800000">
            <a:off x="5001519" y="3425722"/>
            <a:ext cx="4066281" cy="1078400"/>
            <a:chOff x="0" y="0"/>
            <a:chExt cx="1070955" cy="284023"/>
          </a:xfrm>
        </p:grpSpPr>
        <p:sp>
          <p:nvSpPr>
            <p:cNvPr id="28" name="Freeform 28"/>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29" name="TextBox 29"/>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30"/>
          <p:cNvGrpSpPr/>
          <p:nvPr/>
        </p:nvGrpSpPr>
        <p:grpSpPr>
          <a:xfrm rot="-10800000">
            <a:off x="9397611" y="3435247"/>
            <a:ext cx="4066281" cy="1078400"/>
            <a:chOff x="0" y="0"/>
            <a:chExt cx="1070955" cy="284023"/>
          </a:xfrm>
        </p:grpSpPr>
        <p:sp>
          <p:nvSpPr>
            <p:cNvPr id="31" name="Freeform 31"/>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32" name="TextBox 32"/>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33"/>
          <p:cNvGrpSpPr/>
          <p:nvPr/>
        </p:nvGrpSpPr>
        <p:grpSpPr>
          <a:xfrm rot="-10800000">
            <a:off x="13793703" y="3435247"/>
            <a:ext cx="4066281" cy="1078400"/>
            <a:chOff x="0" y="0"/>
            <a:chExt cx="1070955" cy="284023"/>
          </a:xfrm>
        </p:grpSpPr>
        <p:sp>
          <p:nvSpPr>
            <p:cNvPr id="34" name="Freeform 34"/>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35" name="TextBox 35"/>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6" name="TextBox 36"/>
          <p:cNvSpPr txBox="1"/>
          <p:nvPr/>
        </p:nvSpPr>
        <p:spPr>
          <a:xfrm>
            <a:off x="4932037" y="3431231"/>
            <a:ext cx="3948063" cy="1009650"/>
          </a:xfrm>
          <a:prstGeom prst="rect">
            <a:avLst/>
          </a:prstGeom>
        </p:spPr>
        <p:txBody>
          <a:bodyPr lIns="0" tIns="0" rIns="0" bIns="0" rtlCol="0" anchor="t">
            <a:spAutoFit/>
          </a:bodyPr>
          <a:lstStyle/>
          <a:p>
            <a:pPr algn="ctr">
              <a:lnSpc>
                <a:spcPts val="2640"/>
              </a:lnSpc>
            </a:pPr>
            <a:r>
              <a:rPr lang="en-US" sz="2200" b="1">
                <a:solidFill>
                  <a:srgbClr val="000000"/>
                </a:solidFill>
                <a:latin typeface="Roboto Bold"/>
                <a:ea typeface="Roboto Bold"/>
                <a:cs typeface="Roboto Bold"/>
                <a:sym typeface="Roboto Bold"/>
              </a:rPr>
              <a:t>Combine 3 sensors + controller, PCB design, enclosure</a:t>
            </a:r>
          </a:p>
        </p:txBody>
      </p:sp>
      <p:sp>
        <p:nvSpPr>
          <p:cNvPr id="37" name="TextBox 37"/>
          <p:cNvSpPr txBox="1"/>
          <p:nvPr/>
        </p:nvSpPr>
        <p:spPr>
          <a:xfrm>
            <a:off x="14966697" y="3783947"/>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4–6 months</a:t>
            </a:r>
          </a:p>
        </p:txBody>
      </p:sp>
      <p:grpSp>
        <p:nvGrpSpPr>
          <p:cNvPr id="38" name="Group 38"/>
          <p:cNvGrpSpPr/>
          <p:nvPr/>
        </p:nvGrpSpPr>
        <p:grpSpPr>
          <a:xfrm rot="-10800000">
            <a:off x="565260" y="4666047"/>
            <a:ext cx="4066281" cy="1078400"/>
            <a:chOff x="0" y="0"/>
            <a:chExt cx="1070955" cy="284023"/>
          </a:xfrm>
        </p:grpSpPr>
        <p:sp>
          <p:nvSpPr>
            <p:cNvPr id="39" name="Freeform 39"/>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40" name="TextBox 40"/>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1" name="Group 41"/>
          <p:cNvGrpSpPr/>
          <p:nvPr/>
        </p:nvGrpSpPr>
        <p:grpSpPr>
          <a:xfrm rot="-10800000">
            <a:off x="565260" y="6001622"/>
            <a:ext cx="4066281" cy="1078400"/>
            <a:chOff x="0" y="0"/>
            <a:chExt cx="1070955" cy="284023"/>
          </a:xfrm>
        </p:grpSpPr>
        <p:sp>
          <p:nvSpPr>
            <p:cNvPr id="42" name="Freeform 42"/>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43" name="TextBox 43"/>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4" name="Group 44"/>
          <p:cNvGrpSpPr/>
          <p:nvPr/>
        </p:nvGrpSpPr>
        <p:grpSpPr>
          <a:xfrm rot="-10800000">
            <a:off x="573681" y="7327671"/>
            <a:ext cx="4066281" cy="1078400"/>
            <a:chOff x="0" y="0"/>
            <a:chExt cx="1070955" cy="284023"/>
          </a:xfrm>
        </p:grpSpPr>
        <p:sp>
          <p:nvSpPr>
            <p:cNvPr id="45" name="Freeform 45"/>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46" name="TextBox 46"/>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7" name="Group 47"/>
          <p:cNvGrpSpPr/>
          <p:nvPr/>
        </p:nvGrpSpPr>
        <p:grpSpPr>
          <a:xfrm rot="-10800000">
            <a:off x="573681" y="8653721"/>
            <a:ext cx="4066281" cy="1078400"/>
            <a:chOff x="0" y="0"/>
            <a:chExt cx="1070955" cy="284023"/>
          </a:xfrm>
        </p:grpSpPr>
        <p:sp>
          <p:nvSpPr>
            <p:cNvPr id="48" name="Freeform 48"/>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49" name="TextBox 49"/>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0" name="Group 50"/>
          <p:cNvGrpSpPr/>
          <p:nvPr/>
        </p:nvGrpSpPr>
        <p:grpSpPr>
          <a:xfrm rot="-10800000">
            <a:off x="4983494" y="4742247"/>
            <a:ext cx="4066281" cy="1078400"/>
            <a:chOff x="0" y="0"/>
            <a:chExt cx="1070955" cy="284023"/>
          </a:xfrm>
        </p:grpSpPr>
        <p:sp>
          <p:nvSpPr>
            <p:cNvPr id="51" name="Freeform 51"/>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52" name="TextBox 52"/>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3" name="Group 53"/>
          <p:cNvGrpSpPr/>
          <p:nvPr/>
        </p:nvGrpSpPr>
        <p:grpSpPr>
          <a:xfrm rot="-10800000">
            <a:off x="5001519" y="6001622"/>
            <a:ext cx="4066281" cy="1078400"/>
            <a:chOff x="0" y="0"/>
            <a:chExt cx="1070955" cy="284023"/>
          </a:xfrm>
        </p:grpSpPr>
        <p:sp>
          <p:nvSpPr>
            <p:cNvPr id="54" name="Freeform 54"/>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55" name="TextBox 55"/>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56"/>
          <p:cNvGrpSpPr/>
          <p:nvPr/>
        </p:nvGrpSpPr>
        <p:grpSpPr>
          <a:xfrm rot="-10800000">
            <a:off x="5039619" y="7327671"/>
            <a:ext cx="4066281" cy="1078400"/>
            <a:chOff x="0" y="0"/>
            <a:chExt cx="1070955" cy="284023"/>
          </a:xfrm>
        </p:grpSpPr>
        <p:sp>
          <p:nvSpPr>
            <p:cNvPr id="57" name="Freeform 57"/>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58" name="TextBox 58"/>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9" name="Group 59"/>
          <p:cNvGrpSpPr/>
          <p:nvPr/>
        </p:nvGrpSpPr>
        <p:grpSpPr>
          <a:xfrm rot="-10800000">
            <a:off x="5039619" y="8672771"/>
            <a:ext cx="4066281" cy="1078400"/>
            <a:chOff x="0" y="0"/>
            <a:chExt cx="1070955" cy="284023"/>
          </a:xfrm>
        </p:grpSpPr>
        <p:sp>
          <p:nvSpPr>
            <p:cNvPr id="60" name="Freeform 60"/>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61" name="TextBox 61"/>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2" name="Group 62"/>
          <p:cNvGrpSpPr/>
          <p:nvPr/>
        </p:nvGrpSpPr>
        <p:grpSpPr>
          <a:xfrm rot="-10800000">
            <a:off x="9402200" y="4761297"/>
            <a:ext cx="4066281" cy="1078400"/>
            <a:chOff x="0" y="0"/>
            <a:chExt cx="1070955" cy="284023"/>
          </a:xfrm>
        </p:grpSpPr>
        <p:sp>
          <p:nvSpPr>
            <p:cNvPr id="63" name="Freeform 63"/>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64" name="TextBox 64"/>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5" name="TextBox 65"/>
          <p:cNvSpPr txBox="1"/>
          <p:nvPr/>
        </p:nvSpPr>
        <p:spPr>
          <a:xfrm>
            <a:off x="9260858" y="4810997"/>
            <a:ext cx="4083123" cy="1181100"/>
          </a:xfrm>
          <a:prstGeom prst="rect">
            <a:avLst/>
          </a:prstGeom>
        </p:spPr>
        <p:txBody>
          <a:bodyPr lIns="0" tIns="0" rIns="0" bIns="0" rtlCol="0" anchor="t">
            <a:spAutoFit/>
          </a:bodyPr>
          <a:lstStyle/>
          <a:p>
            <a:pPr algn="ctr">
              <a:lnSpc>
                <a:spcPts val="3119"/>
              </a:lnSpc>
            </a:pPr>
            <a:endParaRPr dirty="0"/>
          </a:p>
          <a:p>
            <a:pPr algn="ctr">
              <a:lnSpc>
                <a:spcPts val="3119"/>
              </a:lnSpc>
            </a:pPr>
            <a:r>
              <a:rPr lang="en-US" sz="2599" b="1" dirty="0">
                <a:solidFill>
                  <a:srgbClr val="000000"/>
                </a:solidFill>
                <a:latin typeface="Roboto Bold"/>
                <a:ea typeface="Roboto Bold"/>
                <a:cs typeface="Roboto Bold"/>
                <a:sym typeface="Roboto Bold"/>
              </a:rPr>
              <a:t>₹2 lakh</a:t>
            </a:r>
          </a:p>
          <a:p>
            <a:pPr algn="ctr">
              <a:lnSpc>
                <a:spcPts val="3119"/>
              </a:lnSpc>
            </a:pPr>
            <a:endParaRPr lang="en-US" sz="2599" b="1" dirty="0">
              <a:solidFill>
                <a:srgbClr val="000000"/>
              </a:solidFill>
              <a:latin typeface="Roboto Bold"/>
              <a:ea typeface="Roboto Bold"/>
              <a:cs typeface="Roboto Bold"/>
              <a:sym typeface="Roboto Bold"/>
            </a:endParaRPr>
          </a:p>
        </p:txBody>
      </p:sp>
      <p:grpSp>
        <p:nvGrpSpPr>
          <p:cNvPr id="66" name="Group 66"/>
          <p:cNvGrpSpPr/>
          <p:nvPr/>
        </p:nvGrpSpPr>
        <p:grpSpPr>
          <a:xfrm rot="-10800000">
            <a:off x="9371417" y="8653721"/>
            <a:ext cx="4066281" cy="1078400"/>
            <a:chOff x="0" y="0"/>
            <a:chExt cx="1070955" cy="284023"/>
          </a:xfrm>
        </p:grpSpPr>
        <p:sp>
          <p:nvSpPr>
            <p:cNvPr id="67" name="Freeform 67"/>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68" name="TextBox 68"/>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9" name="Group 69"/>
          <p:cNvGrpSpPr/>
          <p:nvPr/>
        </p:nvGrpSpPr>
        <p:grpSpPr>
          <a:xfrm rot="-10800000">
            <a:off x="9354575" y="7327671"/>
            <a:ext cx="4066281" cy="1078400"/>
            <a:chOff x="0" y="0"/>
            <a:chExt cx="1070955" cy="284023"/>
          </a:xfrm>
        </p:grpSpPr>
        <p:sp>
          <p:nvSpPr>
            <p:cNvPr id="70" name="Freeform 70"/>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71" name="TextBox 71"/>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2" name="Group 72"/>
          <p:cNvGrpSpPr/>
          <p:nvPr/>
        </p:nvGrpSpPr>
        <p:grpSpPr>
          <a:xfrm rot="-10800000">
            <a:off x="9402200" y="6001622"/>
            <a:ext cx="4066281" cy="1078400"/>
            <a:chOff x="0" y="0"/>
            <a:chExt cx="1070955" cy="284023"/>
          </a:xfrm>
        </p:grpSpPr>
        <p:sp>
          <p:nvSpPr>
            <p:cNvPr id="73" name="Freeform 73"/>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74" name="TextBox 74"/>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5" name="Group 75"/>
          <p:cNvGrpSpPr/>
          <p:nvPr/>
        </p:nvGrpSpPr>
        <p:grpSpPr>
          <a:xfrm rot="-10800000">
            <a:off x="13793703" y="4761297"/>
            <a:ext cx="4066281" cy="1078400"/>
            <a:chOff x="0" y="0"/>
            <a:chExt cx="1070955" cy="284023"/>
          </a:xfrm>
        </p:grpSpPr>
        <p:sp>
          <p:nvSpPr>
            <p:cNvPr id="76" name="Freeform 76"/>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77" name="TextBox 77"/>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8" name="Group 78"/>
          <p:cNvGrpSpPr/>
          <p:nvPr/>
        </p:nvGrpSpPr>
        <p:grpSpPr>
          <a:xfrm rot="-10800000">
            <a:off x="13793703" y="6001622"/>
            <a:ext cx="4066281" cy="1078400"/>
            <a:chOff x="0" y="0"/>
            <a:chExt cx="1070955" cy="284023"/>
          </a:xfrm>
        </p:grpSpPr>
        <p:sp>
          <p:nvSpPr>
            <p:cNvPr id="79" name="Freeform 79"/>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80" name="TextBox 80"/>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1" name="Group 81"/>
          <p:cNvGrpSpPr/>
          <p:nvPr/>
        </p:nvGrpSpPr>
        <p:grpSpPr>
          <a:xfrm rot="-10800000">
            <a:off x="13825957" y="7346721"/>
            <a:ext cx="4066281" cy="1078400"/>
            <a:chOff x="0" y="0"/>
            <a:chExt cx="1070955" cy="284023"/>
          </a:xfrm>
        </p:grpSpPr>
        <p:sp>
          <p:nvSpPr>
            <p:cNvPr id="82" name="Freeform 82"/>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83" name="TextBox 83"/>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4" name="Group 84"/>
          <p:cNvGrpSpPr/>
          <p:nvPr/>
        </p:nvGrpSpPr>
        <p:grpSpPr>
          <a:xfrm rot="-10800000">
            <a:off x="13837748" y="8653721"/>
            <a:ext cx="4066281" cy="1078400"/>
            <a:chOff x="0" y="0"/>
            <a:chExt cx="1070955" cy="284023"/>
          </a:xfrm>
        </p:grpSpPr>
        <p:sp>
          <p:nvSpPr>
            <p:cNvPr id="85" name="Freeform 85"/>
            <p:cNvSpPr/>
            <p:nvPr/>
          </p:nvSpPr>
          <p:spPr>
            <a:xfrm>
              <a:off x="0" y="0"/>
              <a:ext cx="1070955" cy="284023"/>
            </a:xfrm>
            <a:custGeom>
              <a:avLst/>
              <a:gdLst/>
              <a:ahLst/>
              <a:cxnLst/>
              <a:rect l="l" t="t" r="r" b="b"/>
              <a:pathLst>
                <a:path w="1070955" h="284023">
                  <a:moveTo>
                    <a:pt x="0" y="0"/>
                  </a:moveTo>
                  <a:lnTo>
                    <a:pt x="1070955" y="0"/>
                  </a:lnTo>
                  <a:lnTo>
                    <a:pt x="1070955" y="284023"/>
                  </a:lnTo>
                  <a:lnTo>
                    <a:pt x="0" y="284023"/>
                  </a:lnTo>
                  <a:close/>
                </a:path>
              </a:pathLst>
            </a:custGeom>
            <a:solidFill>
              <a:srgbClr val="ECF0F3"/>
            </a:solidFill>
          </p:spPr>
        </p:sp>
        <p:sp>
          <p:nvSpPr>
            <p:cNvPr id="86" name="TextBox 86"/>
            <p:cNvSpPr txBox="1"/>
            <p:nvPr/>
          </p:nvSpPr>
          <p:spPr>
            <a:xfrm>
              <a:off x="0" y="-47625"/>
              <a:ext cx="1070955" cy="33164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7" name="TextBox 87"/>
          <p:cNvSpPr txBox="1"/>
          <p:nvPr/>
        </p:nvSpPr>
        <p:spPr>
          <a:xfrm>
            <a:off x="565260" y="4833772"/>
            <a:ext cx="4083123" cy="73342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Cloud &amp; Mobile App Development</a:t>
            </a:r>
          </a:p>
        </p:txBody>
      </p:sp>
      <p:sp>
        <p:nvSpPr>
          <p:cNvPr id="88" name="TextBox 88"/>
          <p:cNvSpPr txBox="1"/>
          <p:nvPr/>
        </p:nvSpPr>
        <p:spPr>
          <a:xfrm>
            <a:off x="594546" y="6289446"/>
            <a:ext cx="4083123"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Pilot Manufacturing</a:t>
            </a:r>
          </a:p>
        </p:txBody>
      </p:sp>
      <p:sp>
        <p:nvSpPr>
          <p:cNvPr id="89" name="TextBox 89"/>
          <p:cNvSpPr txBox="1"/>
          <p:nvPr/>
        </p:nvSpPr>
        <p:spPr>
          <a:xfrm>
            <a:off x="585021" y="7451496"/>
            <a:ext cx="4083123" cy="10953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Marketing &amp;</a:t>
            </a:r>
          </a:p>
          <a:p>
            <a:pPr algn="ctr">
              <a:lnSpc>
                <a:spcPts val="2879"/>
              </a:lnSpc>
            </a:pPr>
            <a:r>
              <a:rPr lang="en-US" sz="2400" b="1">
                <a:solidFill>
                  <a:srgbClr val="000000"/>
                </a:solidFill>
                <a:latin typeface="Roboto Bold"/>
                <a:ea typeface="Roboto Bold"/>
                <a:cs typeface="Roboto Bold"/>
                <a:sym typeface="Roboto Bold"/>
              </a:rPr>
              <a:t> Sales Setup</a:t>
            </a:r>
          </a:p>
          <a:p>
            <a:pPr algn="ctr">
              <a:lnSpc>
                <a:spcPts val="2879"/>
              </a:lnSpc>
            </a:pPr>
            <a:endParaRPr lang="en-US" sz="2400" b="1">
              <a:solidFill>
                <a:srgbClr val="000000"/>
              </a:solidFill>
              <a:latin typeface="Roboto Bold"/>
              <a:ea typeface="Roboto Bold"/>
              <a:cs typeface="Roboto Bold"/>
              <a:sym typeface="Roboto Bold"/>
            </a:endParaRPr>
          </a:p>
        </p:txBody>
      </p:sp>
      <p:sp>
        <p:nvSpPr>
          <p:cNvPr id="90" name="TextBox 90"/>
          <p:cNvSpPr txBox="1"/>
          <p:nvPr/>
        </p:nvSpPr>
        <p:spPr>
          <a:xfrm>
            <a:off x="565260" y="8955360"/>
            <a:ext cx="4083123"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Operations &amp; Support</a:t>
            </a:r>
          </a:p>
        </p:txBody>
      </p:sp>
      <p:sp>
        <p:nvSpPr>
          <p:cNvPr id="91" name="TextBox 91"/>
          <p:cNvSpPr txBox="1"/>
          <p:nvPr/>
        </p:nvSpPr>
        <p:spPr>
          <a:xfrm>
            <a:off x="5101712" y="4976647"/>
            <a:ext cx="3782483" cy="676275"/>
          </a:xfrm>
          <a:prstGeom prst="rect">
            <a:avLst/>
          </a:prstGeom>
        </p:spPr>
        <p:txBody>
          <a:bodyPr lIns="0" tIns="0" rIns="0" bIns="0" rtlCol="0" anchor="t">
            <a:spAutoFit/>
          </a:bodyPr>
          <a:lstStyle/>
          <a:p>
            <a:pPr algn="ctr">
              <a:lnSpc>
                <a:spcPts val="2640"/>
              </a:lnSpc>
            </a:pPr>
            <a:r>
              <a:rPr lang="en-US" sz="2200" b="1">
                <a:solidFill>
                  <a:srgbClr val="000000"/>
                </a:solidFill>
                <a:latin typeface="Roboto Bold"/>
                <a:ea typeface="Roboto Bold"/>
                <a:cs typeface="Roboto Bold"/>
                <a:sym typeface="Roboto Bold"/>
              </a:rPr>
              <a:t>Dashboard, alerts, integration with GPS tracking</a:t>
            </a:r>
          </a:p>
        </p:txBody>
      </p:sp>
      <p:sp>
        <p:nvSpPr>
          <p:cNvPr id="92" name="TextBox 92"/>
          <p:cNvSpPr txBox="1"/>
          <p:nvPr/>
        </p:nvSpPr>
        <p:spPr>
          <a:xfrm>
            <a:off x="5157837" y="6197921"/>
            <a:ext cx="3948063" cy="676275"/>
          </a:xfrm>
          <a:prstGeom prst="rect">
            <a:avLst/>
          </a:prstGeom>
        </p:spPr>
        <p:txBody>
          <a:bodyPr lIns="0" tIns="0" rIns="0" bIns="0" rtlCol="0" anchor="t">
            <a:spAutoFit/>
          </a:bodyPr>
          <a:lstStyle/>
          <a:p>
            <a:pPr algn="ctr">
              <a:lnSpc>
                <a:spcPts val="2640"/>
              </a:lnSpc>
            </a:pPr>
            <a:r>
              <a:rPr lang="en-US" sz="2200" b="1">
                <a:solidFill>
                  <a:srgbClr val="000000"/>
                </a:solidFill>
                <a:latin typeface="Roboto Bold"/>
                <a:ea typeface="Roboto Bold"/>
                <a:cs typeface="Roboto Bold"/>
                <a:sym typeface="Roboto Bold"/>
              </a:rPr>
              <a:t>Build &amp; deploy 100–150 kits for first customers</a:t>
            </a:r>
          </a:p>
        </p:txBody>
      </p:sp>
      <p:sp>
        <p:nvSpPr>
          <p:cNvPr id="93" name="TextBox 93"/>
          <p:cNvSpPr txBox="1"/>
          <p:nvPr/>
        </p:nvSpPr>
        <p:spPr>
          <a:xfrm>
            <a:off x="5119737" y="7514446"/>
            <a:ext cx="3948063" cy="676275"/>
          </a:xfrm>
          <a:prstGeom prst="rect">
            <a:avLst/>
          </a:prstGeom>
        </p:spPr>
        <p:txBody>
          <a:bodyPr lIns="0" tIns="0" rIns="0" bIns="0" rtlCol="0" anchor="t">
            <a:spAutoFit/>
          </a:bodyPr>
          <a:lstStyle/>
          <a:p>
            <a:pPr algn="ctr">
              <a:lnSpc>
                <a:spcPts val="2640"/>
              </a:lnSpc>
            </a:pPr>
            <a:r>
              <a:rPr lang="en-US" sz="2200" b="1">
                <a:solidFill>
                  <a:srgbClr val="000000"/>
                </a:solidFill>
                <a:latin typeface="Roboto Bold"/>
                <a:ea typeface="Roboto Bold"/>
                <a:cs typeface="Roboto Bold"/>
                <a:sym typeface="Roboto Bold"/>
              </a:rPr>
              <a:t>Demos, travel, early partnerships, digital marketing</a:t>
            </a:r>
          </a:p>
        </p:txBody>
      </p:sp>
      <p:sp>
        <p:nvSpPr>
          <p:cNvPr id="94" name="TextBox 94"/>
          <p:cNvSpPr txBox="1"/>
          <p:nvPr/>
        </p:nvSpPr>
        <p:spPr>
          <a:xfrm>
            <a:off x="5101712" y="8882321"/>
            <a:ext cx="3948063" cy="676275"/>
          </a:xfrm>
          <a:prstGeom prst="rect">
            <a:avLst/>
          </a:prstGeom>
        </p:spPr>
        <p:txBody>
          <a:bodyPr lIns="0" tIns="0" rIns="0" bIns="0" rtlCol="0" anchor="t">
            <a:spAutoFit/>
          </a:bodyPr>
          <a:lstStyle/>
          <a:p>
            <a:pPr algn="ctr">
              <a:lnSpc>
                <a:spcPts val="2640"/>
              </a:lnSpc>
            </a:pPr>
            <a:r>
              <a:rPr lang="en-US" sz="2200" b="1">
                <a:solidFill>
                  <a:srgbClr val="000000"/>
                </a:solidFill>
                <a:latin typeface="Roboto Bold"/>
                <a:ea typeface="Roboto Bold"/>
                <a:cs typeface="Roboto Bold"/>
                <a:sym typeface="Roboto Bold"/>
              </a:rPr>
              <a:t>Hiring 1–2 tech/support staff, basic infra</a:t>
            </a:r>
          </a:p>
        </p:txBody>
      </p:sp>
      <p:sp>
        <p:nvSpPr>
          <p:cNvPr id="95" name="TextBox 95"/>
          <p:cNvSpPr txBox="1"/>
          <p:nvPr/>
        </p:nvSpPr>
        <p:spPr>
          <a:xfrm>
            <a:off x="9260858" y="3857718"/>
            <a:ext cx="4083123" cy="400050"/>
          </a:xfrm>
          <a:prstGeom prst="rect">
            <a:avLst/>
          </a:prstGeom>
        </p:spPr>
        <p:txBody>
          <a:bodyPr lIns="0" tIns="0" rIns="0" bIns="0" rtlCol="0" anchor="t">
            <a:spAutoFit/>
          </a:bodyPr>
          <a:lstStyle/>
          <a:p>
            <a:pPr algn="ctr">
              <a:lnSpc>
                <a:spcPts val="3119"/>
              </a:lnSpc>
            </a:pPr>
            <a:r>
              <a:rPr lang="en-US" sz="2599" b="1" dirty="0">
                <a:solidFill>
                  <a:srgbClr val="000000"/>
                </a:solidFill>
                <a:latin typeface="Roboto Bold"/>
                <a:ea typeface="Roboto Bold"/>
                <a:cs typeface="Roboto Bold"/>
                <a:sym typeface="Roboto Bold"/>
              </a:rPr>
              <a:t>₹ 3 lakh</a:t>
            </a:r>
          </a:p>
        </p:txBody>
      </p:sp>
      <p:sp>
        <p:nvSpPr>
          <p:cNvPr id="96" name="TextBox 96"/>
          <p:cNvSpPr txBox="1"/>
          <p:nvPr/>
        </p:nvSpPr>
        <p:spPr>
          <a:xfrm>
            <a:off x="9270383" y="5988371"/>
            <a:ext cx="4083123" cy="1181100"/>
          </a:xfrm>
          <a:prstGeom prst="rect">
            <a:avLst/>
          </a:prstGeom>
        </p:spPr>
        <p:txBody>
          <a:bodyPr lIns="0" tIns="0" rIns="0" bIns="0" rtlCol="0" anchor="t">
            <a:spAutoFit/>
          </a:bodyPr>
          <a:lstStyle/>
          <a:p>
            <a:pPr marL="0" lvl="0" indent="0" algn="ctr">
              <a:lnSpc>
                <a:spcPts val="3119"/>
              </a:lnSpc>
              <a:spcBef>
                <a:spcPct val="0"/>
              </a:spcBef>
            </a:pPr>
            <a:endParaRPr dirty="0"/>
          </a:p>
          <a:p>
            <a:pPr marL="0" lvl="0" indent="0" algn="ctr">
              <a:lnSpc>
                <a:spcPts val="3119"/>
              </a:lnSpc>
              <a:spcBef>
                <a:spcPct val="0"/>
              </a:spcBef>
            </a:pPr>
            <a:r>
              <a:rPr lang="en-US" sz="2599" b="1" u="none" strike="noStrike" dirty="0">
                <a:solidFill>
                  <a:srgbClr val="000000"/>
                </a:solidFill>
                <a:latin typeface="Roboto Bold"/>
                <a:ea typeface="Roboto Bold"/>
                <a:cs typeface="Roboto Bold"/>
                <a:sym typeface="Roboto Bold"/>
              </a:rPr>
              <a:t>₹6 lakh</a:t>
            </a:r>
          </a:p>
          <a:p>
            <a:pPr marL="0" lvl="0" indent="0" algn="ctr">
              <a:lnSpc>
                <a:spcPts val="3119"/>
              </a:lnSpc>
              <a:spcBef>
                <a:spcPct val="0"/>
              </a:spcBef>
            </a:pPr>
            <a:endParaRPr lang="en-US" sz="2599" b="1" u="none" strike="noStrike" dirty="0">
              <a:solidFill>
                <a:srgbClr val="000000"/>
              </a:solidFill>
              <a:latin typeface="Roboto Bold"/>
              <a:ea typeface="Roboto Bold"/>
              <a:cs typeface="Roboto Bold"/>
              <a:sym typeface="Roboto Bold"/>
            </a:endParaRPr>
          </a:p>
        </p:txBody>
      </p:sp>
      <p:sp>
        <p:nvSpPr>
          <p:cNvPr id="97" name="TextBox 97"/>
          <p:cNvSpPr txBox="1"/>
          <p:nvPr/>
        </p:nvSpPr>
        <p:spPr>
          <a:xfrm>
            <a:off x="9260858" y="7337196"/>
            <a:ext cx="4083123" cy="1181100"/>
          </a:xfrm>
          <a:prstGeom prst="rect">
            <a:avLst/>
          </a:prstGeom>
        </p:spPr>
        <p:txBody>
          <a:bodyPr lIns="0" tIns="0" rIns="0" bIns="0" rtlCol="0" anchor="t">
            <a:spAutoFit/>
          </a:bodyPr>
          <a:lstStyle/>
          <a:p>
            <a:pPr marL="0" lvl="0" indent="0" algn="ctr">
              <a:lnSpc>
                <a:spcPts val="3119"/>
              </a:lnSpc>
              <a:spcBef>
                <a:spcPct val="0"/>
              </a:spcBef>
            </a:pPr>
            <a:endParaRPr dirty="0"/>
          </a:p>
          <a:p>
            <a:pPr marL="0" lvl="0" indent="0" algn="ctr">
              <a:lnSpc>
                <a:spcPts val="3119"/>
              </a:lnSpc>
              <a:spcBef>
                <a:spcPct val="0"/>
              </a:spcBef>
            </a:pPr>
            <a:r>
              <a:rPr lang="en-US" sz="2599" b="1" u="none" strike="noStrike" dirty="0">
                <a:solidFill>
                  <a:srgbClr val="000000"/>
                </a:solidFill>
                <a:latin typeface="Roboto Bold"/>
                <a:ea typeface="Roboto Bold"/>
                <a:cs typeface="Roboto Bold"/>
                <a:sym typeface="Roboto Bold"/>
              </a:rPr>
              <a:t>₹2 lakh</a:t>
            </a:r>
          </a:p>
          <a:p>
            <a:pPr marL="0" lvl="0" indent="0" algn="ctr">
              <a:lnSpc>
                <a:spcPts val="3119"/>
              </a:lnSpc>
              <a:spcBef>
                <a:spcPct val="0"/>
              </a:spcBef>
            </a:pPr>
            <a:endParaRPr lang="en-US" sz="2599" b="1" u="none" strike="noStrike" dirty="0">
              <a:solidFill>
                <a:srgbClr val="000000"/>
              </a:solidFill>
              <a:latin typeface="Roboto Bold"/>
              <a:ea typeface="Roboto Bold"/>
              <a:cs typeface="Roboto Bold"/>
              <a:sym typeface="Roboto Bold"/>
            </a:endParaRPr>
          </a:p>
        </p:txBody>
      </p:sp>
      <p:sp>
        <p:nvSpPr>
          <p:cNvPr id="98" name="TextBox 98"/>
          <p:cNvSpPr txBox="1"/>
          <p:nvPr/>
        </p:nvSpPr>
        <p:spPr>
          <a:xfrm>
            <a:off x="9260858" y="8988133"/>
            <a:ext cx="4083123" cy="400050"/>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dirty="0">
                <a:solidFill>
                  <a:srgbClr val="000000"/>
                </a:solidFill>
                <a:latin typeface="Roboto Bold"/>
                <a:ea typeface="Roboto Bold"/>
                <a:cs typeface="Roboto Bold"/>
                <a:sym typeface="Roboto Bold"/>
              </a:rPr>
              <a:t>₹3 lakh</a:t>
            </a:r>
          </a:p>
        </p:txBody>
      </p:sp>
      <p:sp>
        <p:nvSpPr>
          <p:cNvPr id="99" name="TextBox 99"/>
          <p:cNvSpPr txBox="1"/>
          <p:nvPr/>
        </p:nvSpPr>
        <p:spPr>
          <a:xfrm>
            <a:off x="14966697" y="5109997"/>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6–8 months</a:t>
            </a:r>
          </a:p>
        </p:txBody>
      </p:sp>
      <p:sp>
        <p:nvSpPr>
          <p:cNvPr id="100" name="TextBox 100"/>
          <p:cNvSpPr txBox="1"/>
          <p:nvPr/>
        </p:nvSpPr>
        <p:spPr>
          <a:xfrm>
            <a:off x="14966697" y="6350321"/>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6–9 months</a:t>
            </a:r>
          </a:p>
        </p:txBody>
      </p:sp>
      <p:sp>
        <p:nvSpPr>
          <p:cNvPr id="101" name="TextBox 101"/>
          <p:cNvSpPr txBox="1"/>
          <p:nvPr/>
        </p:nvSpPr>
        <p:spPr>
          <a:xfrm>
            <a:off x="14966697" y="7380059"/>
            <a:ext cx="4083123" cy="1095375"/>
          </a:xfrm>
          <a:prstGeom prst="rect">
            <a:avLst/>
          </a:prstGeom>
        </p:spPr>
        <p:txBody>
          <a:bodyPr lIns="0" tIns="0" rIns="0" bIns="0" rtlCol="0" anchor="t">
            <a:spAutoFit/>
          </a:bodyPr>
          <a:lstStyle/>
          <a:p>
            <a:pPr algn="l">
              <a:lnSpc>
                <a:spcPts val="2879"/>
              </a:lnSpc>
            </a:pPr>
            <a:endParaRPr/>
          </a:p>
          <a:p>
            <a:pPr algn="l">
              <a:lnSpc>
                <a:spcPts val="2879"/>
              </a:lnSpc>
            </a:pPr>
            <a:r>
              <a:rPr lang="en-US" sz="2400" b="1">
                <a:solidFill>
                  <a:srgbClr val="000000"/>
                </a:solidFill>
                <a:latin typeface="Roboto Bold"/>
                <a:ea typeface="Roboto Bold"/>
                <a:cs typeface="Roboto Bold"/>
                <a:sym typeface="Roboto Bold"/>
              </a:rPr>
              <a:t>6–9 months</a:t>
            </a:r>
          </a:p>
          <a:p>
            <a:pPr algn="l">
              <a:lnSpc>
                <a:spcPts val="2879"/>
              </a:lnSpc>
            </a:pPr>
            <a:endParaRPr lang="en-US" sz="2400" b="1">
              <a:solidFill>
                <a:srgbClr val="000000"/>
              </a:solidFill>
              <a:latin typeface="Roboto Bold"/>
              <a:ea typeface="Roboto Bold"/>
              <a:cs typeface="Roboto Bold"/>
              <a:sym typeface="Roboto Bold"/>
            </a:endParaRPr>
          </a:p>
        </p:txBody>
      </p:sp>
      <p:sp>
        <p:nvSpPr>
          <p:cNvPr id="102" name="TextBox 102"/>
          <p:cNvSpPr txBox="1"/>
          <p:nvPr/>
        </p:nvSpPr>
        <p:spPr>
          <a:xfrm>
            <a:off x="14966697" y="8593410"/>
            <a:ext cx="4083123" cy="1095375"/>
          </a:xfrm>
          <a:prstGeom prst="rect">
            <a:avLst/>
          </a:prstGeom>
        </p:spPr>
        <p:txBody>
          <a:bodyPr lIns="0" tIns="0" rIns="0" bIns="0" rtlCol="0" anchor="t">
            <a:spAutoFit/>
          </a:bodyPr>
          <a:lstStyle/>
          <a:p>
            <a:pPr marL="0" lvl="0" indent="0" algn="l">
              <a:lnSpc>
                <a:spcPts val="2879"/>
              </a:lnSpc>
              <a:spcBef>
                <a:spcPct val="0"/>
              </a:spcBef>
            </a:pPr>
            <a:endParaRPr/>
          </a:p>
          <a:p>
            <a:pPr marL="0" lvl="0" indent="0" algn="l">
              <a:lnSpc>
                <a:spcPts val="2879"/>
              </a:lnSpc>
              <a:spcBef>
                <a:spcPct val="0"/>
              </a:spcBef>
            </a:pPr>
            <a:r>
              <a:rPr lang="en-US" sz="2400" b="1" u="none" strike="noStrike">
                <a:solidFill>
                  <a:srgbClr val="000000"/>
                </a:solidFill>
                <a:latin typeface="Roboto Bold"/>
                <a:ea typeface="Roboto Bold"/>
                <a:cs typeface="Roboto Bold"/>
                <a:sym typeface="Roboto Bold"/>
              </a:rPr>
              <a:t>6–9 months</a:t>
            </a:r>
          </a:p>
          <a:p>
            <a:pPr marL="0" lvl="0" indent="0" algn="l">
              <a:lnSpc>
                <a:spcPts val="2879"/>
              </a:lnSpc>
              <a:spcBef>
                <a:spcPct val="0"/>
              </a:spcBef>
            </a:pPr>
            <a:endParaRPr lang="en-US" sz="2400" b="1" u="none" strike="noStrike">
              <a:solidFill>
                <a:srgbClr val="000000"/>
              </a:solidFill>
              <a:latin typeface="Roboto Bold"/>
              <a:ea typeface="Roboto Bold"/>
              <a:cs typeface="Roboto Bold"/>
              <a:sym typeface="Roboto Bold"/>
            </a:endParaRPr>
          </a:p>
        </p:txBody>
      </p:sp>
      <p:grpSp>
        <p:nvGrpSpPr>
          <p:cNvPr id="103" name="Group 103"/>
          <p:cNvGrpSpPr/>
          <p:nvPr/>
        </p:nvGrpSpPr>
        <p:grpSpPr>
          <a:xfrm>
            <a:off x="19538" y="56983"/>
            <a:ext cx="1687079" cy="1687079"/>
            <a:chOff x="0" y="0"/>
            <a:chExt cx="2249439" cy="2249439"/>
          </a:xfrm>
        </p:grpSpPr>
        <p:sp>
          <p:nvSpPr>
            <p:cNvPr id="104" name="Freeform 104"/>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9"/>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sp>
        <p:nvSpPr>
          <p:cNvPr id="3" name="AutoShape 3"/>
          <p:cNvSpPr/>
          <p:nvPr/>
        </p:nvSpPr>
        <p:spPr>
          <a:xfrm>
            <a:off x="2450611" y="8181004"/>
            <a:ext cx="0" cy="1029837"/>
          </a:xfrm>
          <a:prstGeom prst="line">
            <a:avLst/>
          </a:prstGeom>
          <a:ln w="38100" cap="flat">
            <a:solidFill>
              <a:srgbClr val="000000"/>
            </a:solidFill>
            <a:prstDash val="sysDash"/>
            <a:headEnd type="none" w="sm" len="sm"/>
            <a:tailEnd type="none" w="sm" len="sm"/>
          </a:ln>
        </p:spPr>
      </p:sp>
      <p:sp>
        <p:nvSpPr>
          <p:cNvPr id="4" name="AutoShape 4"/>
          <p:cNvSpPr/>
          <p:nvPr/>
        </p:nvSpPr>
        <p:spPr>
          <a:xfrm>
            <a:off x="6727374" y="8181004"/>
            <a:ext cx="0" cy="1029837"/>
          </a:xfrm>
          <a:prstGeom prst="line">
            <a:avLst/>
          </a:prstGeom>
          <a:ln w="38100" cap="flat">
            <a:solidFill>
              <a:srgbClr val="000000"/>
            </a:solidFill>
            <a:prstDash val="sysDash"/>
            <a:headEnd type="none" w="sm" len="sm"/>
            <a:tailEnd type="none" w="sm" len="sm"/>
          </a:ln>
        </p:spPr>
      </p:sp>
      <p:sp>
        <p:nvSpPr>
          <p:cNvPr id="5" name="AutoShape 5"/>
          <p:cNvSpPr/>
          <p:nvPr/>
        </p:nvSpPr>
        <p:spPr>
          <a:xfrm>
            <a:off x="11004137" y="8181004"/>
            <a:ext cx="0" cy="1029837"/>
          </a:xfrm>
          <a:prstGeom prst="line">
            <a:avLst/>
          </a:prstGeom>
          <a:ln w="38100" cap="flat">
            <a:solidFill>
              <a:srgbClr val="000000"/>
            </a:solidFill>
            <a:prstDash val="sysDash"/>
            <a:headEnd type="none" w="sm" len="sm"/>
            <a:tailEnd type="none" w="sm" len="sm"/>
          </a:ln>
        </p:spPr>
      </p:sp>
      <p:sp>
        <p:nvSpPr>
          <p:cNvPr id="6" name="AutoShape 6"/>
          <p:cNvSpPr/>
          <p:nvPr/>
        </p:nvSpPr>
        <p:spPr>
          <a:xfrm>
            <a:off x="15280900" y="8181004"/>
            <a:ext cx="0" cy="1029837"/>
          </a:xfrm>
          <a:prstGeom prst="line">
            <a:avLst/>
          </a:prstGeom>
          <a:ln w="38100" cap="flat">
            <a:solidFill>
              <a:srgbClr val="000000"/>
            </a:solidFill>
            <a:prstDash val="sysDash"/>
            <a:headEnd type="none" w="sm" len="sm"/>
            <a:tailEnd type="none" w="sm" len="sm"/>
          </a:ln>
        </p:spPr>
      </p:sp>
      <p:sp>
        <p:nvSpPr>
          <p:cNvPr id="7" name="Freeform 7"/>
          <p:cNvSpPr/>
          <p:nvPr/>
        </p:nvSpPr>
        <p:spPr>
          <a:xfrm rot="5400000" flipH="1">
            <a:off x="-312597" y="3675535"/>
            <a:ext cx="5526416" cy="4000318"/>
          </a:xfrm>
          <a:custGeom>
            <a:avLst/>
            <a:gdLst/>
            <a:ahLst/>
            <a:cxnLst/>
            <a:rect l="l" t="t" r="r" b="b"/>
            <a:pathLst>
              <a:path w="5526416" h="4000318">
                <a:moveTo>
                  <a:pt x="5526416" y="0"/>
                </a:moveTo>
                <a:lnTo>
                  <a:pt x="0" y="0"/>
                </a:lnTo>
                <a:lnTo>
                  <a:pt x="0" y="4000318"/>
                </a:lnTo>
                <a:lnTo>
                  <a:pt x="5526416" y="4000318"/>
                </a:lnTo>
                <a:lnTo>
                  <a:pt x="5526416" y="0"/>
                </a:lnTo>
                <a:close/>
              </a:path>
            </a:pathLst>
          </a:custGeom>
          <a:blipFill>
            <a:blip r:embed="rId3">
              <a:extLst>
                <a:ext uri="{96DAC541-7B7A-43D3-8B79-37D633B846F1}">
                  <asvg:svgBlip xmlns:asvg="http://schemas.microsoft.com/office/drawing/2016/SVG/main" r:embed="rId4"/>
                </a:ext>
              </a:extLst>
            </a:blip>
            <a:stretch>
              <a:fillRect r="-59088"/>
            </a:stretch>
          </a:blipFill>
        </p:spPr>
      </p:sp>
      <p:sp>
        <p:nvSpPr>
          <p:cNvPr id="8" name="Freeform 8"/>
          <p:cNvSpPr/>
          <p:nvPr/>
        </p:nvSpPr>
        <p:spPr>
          <a:xfrm rot="5400000" flipH="1">
            <a:off x="3953751" y="3675535"/>
            <a:ext cx="5526416" cy="4000318"/>
          </a:xfrm>
          <a:custGeom>
            <a:avLst/>
            <a:gdLst/>
            <a:ahLst/>
            <a:cxnLst/>
            <a:rect l="l" t="t" r="r" b="b"/>
            <a:pathLst>
              <a:path w="5526416" h="4000318">
                <a:moveTo>
                  <a:pt x="5526417" y="0"/>
                </a:moveTo>
                <a:lnTo>
                  <a:pt x="0" y="0"/>
                </a:lnTo>
                <a:lnTo>
                  <a:pt x="0" y="4000318"/>
                </a:lnTo>
                <a:lnTo>
                  <a:pt x="5526417" y="4000318"/>
                </a:lnTo>
                <a:lnTo>
                  <a:pt x="5526417" y="0"/>
                </a:lnTo>
                <a:close/>
              </a:path>
            </a:pathLst>
          </a:custGeom>
          <a:blipFill>
            <a:blip r:embed="rId5">
              <a:extLst>
                <a:ext uri="{96DAC541-7B7A-43D3-8B79-37D633B846F1}">
                  <asvg:svgBlip xmlns:asvg="http://schemas.microsoft.com/office/drawing/2016/SVG/main" r:embed="rId6"/>
                </a:ext>
              </a:extLst>
            </a:blip>
            <a:stretch>
              <a:fillRect r="-59088"/>
            </a:stretch>
          </a:blipFill>
        </p:spPr>
      </p:sp>
      <p:sp>
        <p:nvSpPr>
          <p:cNvPr id="9" name="Freeform 9"/>
          <p:cNvSpPr/>
          <p:nvPr/>
        </p:nvSpPr>
        <p:spPr>
          <a:xfrm rot="5400000" flipH="1">
            <a:off x="8224842" y="3675535"/>
            <a:ext cx="5526416" cy="4000318"/>
          </a:xfrm>
          <a:custGeom>
            <a:avLst/>
            <a:gdLst/>
            <a:ahLst/>
            <a:cxnLst/>
            <a:rect l="l" t="t" r="r" b="b"/>
            <a:pathLst>
              <a:path w="5526416" h="4000318">
                <a:moveTo>
                  <a:pt x="5526416" y="0"/>
                </a:moveTo>
                <a:lnTo>
                  <a:pt x="0" y="0"/>
                </a:lnTo>
                <a:lnTo>
                  <a:pt x="0" y="4000318"/>
                </a:lnTo>
                <a:lnTo>
                  <a:pt x="5526416" y="4000318"/>
                </a:lnTo>
                <a:lnTo>
                  <a:pt x="5526416" y="0"/>
                </a:lnTo>
                <a:close/>
              </a:path>
            </a:pathLst>
          </a:custGeom>
          <a:blipFill>
            <a:blip r:embed="rId7">
              <a:extLst>
                <a:ext uri="{96DAC541-7B7A-43D3-8B79-37D633B846F1}">
                  <asvg:svgBlip xmlns:asvg="http://schemas.microsoft.com/office/drawing/2016/SVG/main" r:embed="rId8"/>
                </a:ext>
              </a:extLst>
            </a:blip>
            <a:stretch>
              <a:fillRect r="-59088"/>
            </a:stretch>
          </a:blipFill>
        </p:spPr>
      </p:sp>
      <p:sp>
        <p:nvSpPr>
          <p:cNvPr id="10" name="Freeform 10"/>
          <p:cNvSpPr/>
          <p:nvPr/>
        </p:nvSpPr>
        <p:spPr>
          <a:xfrm>
            <a:off x="1580748" y="1920193"/>
            <a:ext cx="2070365" cy="2070365"/>
          </a:xfrm>
          <a:custGeom>
            <a:avLst/>
            <a:gdLst/>
            <a:ahLst/>
            <a:cxnLst/>
            <a:rect l="l" t="t" r="r" b="b"/>
            <a:pathLst>
              <a:path w="2070365" h="2070365">
                <a:moveTo>
                  <a:pt x="0" y="0"/>
                </a:moveTo>
                <a:lnTo>
                  <a:pt x="2070365" y="0"/>
                </a:lnTo>
                <a:lnTo>
                  <a:pt x="2070365" y="2070366"/>
                </a:lnTo>
                <a:lnTo>
                  <a:pt x="0" y="2070366"/>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grpSp>
        <p:nvGrpSpPr>
          <p:cNvPr id="11" name="Group 11"/>
          <p:cNvGrpSpPr/>
          <p:nvPr/>
        </p:nvGrpSpPr>
        <p:grpSpPr>
          <a:xfrm>
            <a:off x="1445687" y="1650073"/>
            <a:ext cx="2009847" cy="200984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95250" cap="sq">
              <a:solidFill>
                <a:srgbClr val="FFFFFF"/>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856621" y="1920193"/>
            <a:ext cx="2070365" cy="2070365"/>
          </a:xfrm>
          <a:custGeom>
            <a:avLst/>
            <a:gdLst/>
            <a:ahLst/>
            <a:cxnLst/>
            <a:rect l="l" t="t" r="r" b="b"/>
            <a:pathLst>
              <a:path w="2070365" h="2070365">
                <a:moveTo>
                  <a:pt x="0" y="0"/>
                </a:moveTo>
                <a:lnTo>
                  <a:pt x="2070365" y="0"/>
                </a:lnTo>
                <a:lnTo>
                  <a:pt x="2070365" y="2070366"/>
                </a:lnTo>
                <a:lnTo>
                  <a:pt x="0" y="2070366"/>
                </a:lnTo>
                <a:lnTo>
                  <a:pt x="0" y="0"/>
                </a:lnTo>
                <a:close/>
              </a:path>
            </a:pathLst>
          </a:custGeom>
          <a:blipFill>
            <a:blip r:embed="rId9">
              <a:alphaModFix amt="35000"/>
              <a:extLst>
                <a:ext uri="{96DAC541-7B7A-43D3-8B79-37D633B846F1}">
                  <asvg:svgBlip xmlns:asvg="http://schemas.microsoft.com/office/drawing/2016/SVG/main" r:embed="rId10"/>
                </a:ext>
              </a:extLst>
            </a:blip>
            <a:stretch>
              <a:fillRect/>
            </a:stretch>
          </a:blipFill>
          <a:ln cap="sq">
            <a:noFill/>
            <a:prstDash val="solid"/>
            <a:miter/>
          </a:ln>
        </p:spPr>
      </p:sp>
      <p:grpSp>
        <p:nvGrpSpPr>
          <p:cNvPr id="15" name="Group 15"/>
          <p:cNvGrpSpPr/>
          <p:nvPr/>
        </p:nvGrpSpPr>
        <p:grpSpPr>
          <a:xfrm>
            <a:off x="5712036" y="1650073"/>
            <a:ext cx="2009847" cy="20098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95250" cap="sq">
              <a:solidFill>
                <a:srgbClr val="FFFFFF"/>
              </a:solidFill>
              <a:prstDash val="solid"/>
              <a:miter/>
            </a:ln>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118187" y="1920193"/>
            <a:ext cx="2070365" cy="2070365"/>
          </a:xfrm>
          <a:custGeom>
            <a:avLst/>
            <a:gdLst/>
            <a:ahLst/>
            <a:cxnLst/>
            <a:rect l="l" t="t" r="r" b="b"/>
            <a:pathLst>
              <a:path w="2070365" h="2070365">
                <a:moveTo>
                  <a:pt x="0" y="0"/>
                </a:moveTo>
                <a:lnTo>
                  <a:pt x="2070365" y="0"/>
                </a:lnTo>
                <a:lnTo>
                  <a:pt x="2070365" y="2070366"/>
                </a:lnTo>
                <a:lnTo>
                  <a:pt x="0" y="2070366"/>
                </a:lnTo>
                <a:lnTo>
                  <a:pt x="0" y="0"/>
                </a:lnTo>
                <a:close/>
              </a:path>
            </a:pathLst>
          </a:custGeom>
          <a:blipFill>
            <a:blip r:embed="rId9">
              <a:alphaModFix amt="35000"/>
              <a:extLst>
                <a:ext uri="{96DAC541-7B7A-43D3-8B79-37D633B846F1}">
                  <asvg:svgBlip xmlns:asvg="http://schemas.microsoft.com/office/drawing/2016/SVG/main" r:embed="rId11"/>
                </a:ext>
              </a:extLst>
            </a:blip>
            <a:stretch>
              <a:fillRect/>
            </a:stretch>
          </a:blipFill>
          <a:ln cap="sq">
            <a:noFill/>
            <a:prstDash val="solid"/>
            <a:miter/>
          </a:ln>
        </p:spPr>
      </p:sp>
      <p:grpSp>
        <p:nvGrpSpPr>
          <p:cNvPr id="19" name="Group 19"/>
          <p:cNvGrpSpPr/>
          <p:nvPr/>
        </p:nvGrpSpPr>
        <p:grpSpPr>
          <a:xfrm>
            <a:off x="9983127" y="1650073"/>
            <a:ext cx="2009847" cy="200984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95250" cap="sq">
              <a:solidFill>
                <a:srgbClr val="FFFFFF"/>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5400000" flipH="1">
            <a:off x="12495933" y="3675535"/>
            <a:ext cx="5526416" cy="4000318"/>
          </a:xfrm>
          <a:custGeom>
            <a:avLst/>
            <a:gdLst/>
            <a:ahLst/>
            <a:cxnLst/>
            <a:rect l="l" t="t" r="r" b="b"/>
            <a:pathLst>
              <a:path w="5526416" h="4000318">
                <a:moveTo>
                  <a:pt x="5526416" y="0"/>
                </a:moveTo>
                <a:lnTo>
                  <a:pt x="0" y="0"/>
                </a:lnTo>
                <a:lnTo>
                  <a:pt x="0" y="4000318"/>
                </a:lnTo>
                <a:lnTo>
                  <a:pt x="5526416" y="4000318"/>
                </a:lnTo>
                <a:lnTo>
                  <a:pt x="5526416" y="0"/>
                </a:lnTo>
                <a:close/>
              </a:path>
            </a:pathLst>
          </a:custGeom>
          <a:blipFill>
            <a:blip r:embed="rId12">
              <a:extLst>
                <a:ext uri="{96DAC541-7B7A-43D3-8B79-37D633B846F1}">
                  <asvg:svgBlip xmlns:asvg="http://schemas.microsoft.com/office/drawing/2016/SVG/main" r:embed="rId13"/>
                </a:ext>
              </a:extLst>
            </a:blip>
            <a:stretch>
              <a:fillRect r="-59088"/>
            </a:stretch>
          </a:blipFill>
        </p:spPr>
      </p:sp>
      <p:sp>
        <p:nvSpPr>
          <p:cNvPr id="23" name="Freeform 23"/>
          <p:cNvSpPr/>
          <p:nvPr/>
        </p:nvSpPr>
        <p:spPr>
          <a:xfrm>
            <a:off x="14389277" y="1920193"/>
            <a:ext cx="2070365" cy="2070365"/>
          </a:xfrm>
          <a:custGeom>
            <a:avLst/>
            <a:gdLst/>
            <a:ahLst/>
            <a:cxnLst/>
            <a:rect l="l" t="t" r="r" b="b"/>
            <a:pathLst>
              <a:path w="2070365" h="2070365">
                <a:moveTo>
                  <a:pt x="0" y="0"/>
                </a:moveTo>
                <a:lnTo>
                  <a:pt x="2070366" y="0"/>
                </a:lnTo>
                <a:lnTo>
                  <a:pt x="2070366" y="2070366"/>
                </a:lnTo>
                <a:lnTo>
                  <a:pt x="0" y="2070366"/>
                </a:lnTo>
                <a:lnTo>
                  <a:pt x="0" y="0"/>
                </a:lnTo>
                <a:close/>
              </a:path>
            </a:pathLst>
          </a:custGeom>
          <a:blipFill>
            <a:blip r:embed="rId9">
              <a:alphaModFix amt="35000"/>
              <a:extLst>
                <a:ext uri="{96DAC541-7B7A-43D3-8B79-37D633B846F1}">
                  <asvg:svgBlip xmlns:asvg="http://schemas.microsoft.com/office/drawing/2016/SVG/main" r:embed="rId14"/>
                </a:ext>
              </a:extLst>
            </a:blip>
            <a:stretch>
              <a:fillRect/>
            </a:stretch>
          </a:blipFill>
          <a:ln cap="sq">
            <a:noFill/>
            <a:prstDash val="solid"/>
            <a:miter/>
          </a:ln>
        </p:spPr>
      </p:sp>
      <p:grpSp>
        <p:nvGrpSpPr>
          <p:cNvPr id="24" name="Group 24"/>
          <p:cNvGrpSpPr/>
          <p:nvPr/>
        </p:nvGrpSpPr>
        <p:grpSpPr>
          <a:xfrm>
            <a:off x="14309212" y="1776426"/>
            <a:ext cx="1883495" cy="188349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95250" cap="sq">
              <a:solidFill>
                <a:srgbClr val="FFFFFF"/>
              </a:solidFill>
              <a:prstDash val="solid"/>
              <a:miter/>
            </a:ln>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268361" y="8986933"/>
            <a:ext cx="364501" cy="3645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47625" cap="sq">
              <a:solidFill>
                <a:srgbClr val="FFFFFF"/>
              </a:solidFill>
              <a:prstDash val="solid"/>
              <a:miter/>
            </a:ln>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6534709" y="8986933"/>
            <a:ext cx="364501" cy="36450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47625" cap="sq">
              <a:solidFill>
                <a:srgbClr val="FFFFFF"/>
              </a:solidFill>
              <a:prstDash val="solid"/>
              <a:miter/>
            </a:ln>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805800" y="8986933"/>
            <a:ext cx="364501" cy="36450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47625" cap="sq">
              <a:solidFill>
                <a:srgbClr val="FFFFFF"/>
              </a:solidFill>
              <a:prstDash val="solid"/>
              <a:miter/>
            </a:ln>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5076890" y="8986933"/>
            <a:ext cx="364501" cy="36450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47625" cap="sq">
              <a:solidFill>
                <a:srgbClr val="FFFFFF"/>
              </a:solidFill>
              <a:prstDash val="solid"/>
              <a:miter/>
            </a:ln>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rot="-2345295">
            <a:off x="13920865" y="8662091"/>
            <a:ext cx="6637175" cy="2198564"/>
          </a:xfrm>
          <a:custGeom>
            <a:avLst/>
            <a:gdLst/>
            <a:ahLst/>
            <a:cxnLst/>
            <a:rect l="l" t="t" r="r" b="b"/>
            <a:pathLst>
              <a:path w="6637175" h="2198564">
                <a:moveTo>
                  <a:pt x="0" y="0"/>
                </a:moveTo>
                <a:lnTo>
                  <a:pt x="6637176" y="0"/>
                </a:lnTo>
                <a:lnTo>
                  <a:pt x="6637176" y="2198564"/>
                </a:lnTo>
                <a:lnTo>
                  <a:pt x="0" y="2198564"/>
                </a:lnTo>
                <a:lnTo>
                  <a:pt x="0" y="0"/>
                </a:lnTo>
                <a:close/>
              </a:path>
            </a:pathLst>
          </a:custGeom>
          <a:blipFill>
            <a:blip r:embed="rId15">
              <a:alphaModFix amt="30000"/>
              <a:extLst>
                <a:ext uri="{96DAC541-7B7A-43D3-8B79-37D633B846F1}">
                  <asvg:svgBlip xmlns:asvg="http://schemas.microsoft.com/office/drawing/2016/SVG/main" r:embed="rId16"/>
                </a:ext>
              </a:extLst>
            </a:blip>
            <a:stretch>
              <a:fillRect/>
            </a:stretch>
          </a:blipFill>
        </p:spPr>
      </p:sp>
      <p:sp>
        <p:nvSpPr>
          <p:cNvPr id="40" name="Freeform 40"/>
          <p:cNvSpPr/>
          <p:nvPr/>
        </p:nvSpPr>
        <p:spPr>
          <a:xfrm flipH="1" flipV="1">
            <a:off x="-2747742" y="-708168"/>
            <a:ext cx="4982066" cy="2260613"/>
          </a:xfrm>
          <a:custGeom>
            <a:avLst/>
            <a:gdLst/>
            <a:ahLst/>
            <a:cxnLst/>
            <a:rect l="l" t="t" r="r" b="b"/>
            <a:pathLst>
              <a:path w="4982066" h="2260613">
                <a:moveTo>
                  <a:pt x="4982066" y="2260613"/>
                </a:moveTo>
                <a:lnTo>
                  <a:pt x="0" y="2260613"/>
                </a:lnTo>
                <a:lnTo>
                  <a:pt x="0" y="0"/>
                </a:lnTo>
                <a:lnTo>
                  <a:pt x="4982066" y="0"/>
                </a:lnTo>
                <a:lnTo>
                  <a:pt x="4982066" y="2260613"/>
                </a:lnTo>
                <a:close/>
              </a:path>
            </a:pathLst>
          </a:custGeom>
          <a:blipFill>
            <a:blip r:embed="rId17">
              <a:alphaModFix amt="30000"/>
              <a:extLst>
                <a:ext uri="{96DAC541-7B7A-43D3-8B79-37D633B846F1}">
                  <asvg:svgBlip xmlns:asvg="http://schemas.microsoft.com/office/drawing/2016/SVG/main" r:embed="rId18"/>
                </a:ext>
              </a:extLst>
            </a:blip>
            <a:stretch>
              <a:fillRect/>
            </a:stretch>
          </a:blipFill>
          <a:ln cap="sq">
            <a:noFill/>
            <a:prstDash val="solid"/>
            <a:miter/>
          </a:ln>
        </p:spPr>
      </p:sp>
      <p:sp>
        <p:nvSpPr>
          <p:cNvPr id="41" name="TextBox 41"/>
          <p:cNvSpPr txBox="1"/>
          <p:nvPr/>
        </p:nvSpPr>
        <p:spPr>
          <a:xfrm>
            <a:off x="3857747" y="72961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PROFILE </a:t>
            </a:r>
          </a:p>
        </p:txBody>
      </p:sp>
      <p:sp>
        <p:nvSpPr>
          <p:cNvPr id="42" name="TextBox 42"/>
          <p:cNvSpPr txBox="1"/>
          <p:nvPr/>
        </p:nvSpPr>
        <p:spPr>
          <a:xfrm>
            <a:off x="945069" y="4640644"/>
            <a:ext cx="3011085"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THARUN KUMAR M</a:t>
            </a:r>
          </a:p>
        </p:txBody>
      </p:sp>
      <p:sp>
        <p:nvSpPr>
          <p:cNvPr id="43" name="TextBox 43"/>
          <p:cNvSpPr txBox="1"/>
          <p:nvPr/>
        </p:nvSpPr>
        <p:spPr>
          <a:xfrm>
            <a:off x="1125149" y="7775735"/>
            <a:ext cx="2650924" cy="405269"/>
          </a:xfrm>
          <a:prstGeom prst="rect">
            <a:avLst/>
          </a:prstGeom>
        </p:spPr>
        <p:txBody>
          <a:bodyPr lIns="0" tIns="0" rIns="0" bIns="0" rtlCol="0" anchor="t">
            <a:spAutoFit/>
          </a:bodyPr>
          <a:lstStyle/>
          <a:p>
            <a:pPr algn="ctr">
              <a:lnSpc>
                <a:spcPts val="3148"/>
              </a:lnSpc>
            </a:pPr>
            <a:r>
              <a:rPr lang="en-US" sz="2624" b="1">
                <a:solidFill>
                  <a:srgbClr val="FFFFFF"/>
                </a:solidFill>
                <a:latin typeface="Roboto Bold"/>
                <a:ea typeface="Roboto Bold"/>
                <a:cs typeface="Roboto Bold"/>
                <a:sym typeface="Roboto Bold"/>
              </a:rPr>
              <a:t>01</a:t>
            </a:r>
          </a:p>
        </p:txBody>
      </p:sp>
      <p:sp>
        <p:nvSpPr>
          <p:cNvPr id="44" name="TextBox 44"/>
          <p:cNvSpPr txBox="1"/>
          <p:nvPr/>
        </p:nvSpPr>
        <p:spPr>
          <a:xfrm>
            <a:off x="5391498" y="7775735"/>
            <a:ext cx="2650924" cy="405269"/>
          </a:xfrm>
          <a:prstGeom prst="rect">
            <a:avLst/>
          </a:prstGeom>
        </p:spPr>
        <p:txBody>
          <a:bodyPr lIns="0" tIns="0" rIns="0" bIns="0" rtlCol="0" anchor="t">
            <a:spAutoFit/>
          </a:bodyPr>
          <a:lstStyle/>
          <a:p>
            <a:pPr algn="ctr">
              <a:lnSpc>
                <a:spcPts val="3148"/>
              </a:lnSpc>
            </a:pPr>
            <a:r>
              <a:rPr lang="en-US" sz="2624" b="1">
                <a:solidFill>
                  <a:srgbClr val="FFFFFF"/>
                </a:solidFill>
                <a:latin typeface="Roboto Bold"/>
                <a:ea typeface="Roboto Bold"/>
                <a:cs typeface="Roboto Bold"/>
                <a:sym typeface="Roboto Bold"/>
              </a:rPr>
              <a:t>02</a:t>
            </a:r>
          </a:p>
        </p:txBody>
      </p:sp>
      <p:sp>
        <p:nvSpPr>
          <p:cNvPr id="45" name="TextBox 45"/>
          <p:cNvSpPr txBox="1"/>
          <p:nvPr/>
        </p:nvSpPr>
        <p:spPr>
          <a:xfrm>
            <a:off x="9678675" y="7775735"/>
            <a:ext cx="2650924" cy="405269"/>
          </a:xfrm>
          <a:prstGeom prst="rect">
            <a:avLst/>
          </a:prstGeom>
        </p:spPr>
        <p:txBody>
          <a:bodyPr lIns="0" tIns="0" rIns="0" bIns="0" rtlCol="0" anchor="t">
            <a:spAutoFit/>
          </a:bodyPr>
          <a:lstStyle/>
          <a:p>
            <a:pPr algn="ctr">
              <a:lnSpc>
                <a:spcPts val="3148"/>
              </a:lnSpc>
            </a:pPr>
            <a:r>
              <a:rPr lang="en-US" sz="2624" b="1">
                <a:solidFill>
                  <a:srgbClr val="FFFFFF"/>
                </a:solidFill>
                <a:latin typeface="Roboto Bold"/>
                <a:ea typeface="Roboto Bold"/>
                <a:cs typeface="Roboto Bold"/>
                <a:sym typeface="Roboto Bold"/>
              </a:rPr>
              <a:t>03</a:t>
            </a:r>
          </a:p>
        </p:txBody>
      </p:sp>
      <p:sp>
        <p:nvSpPr>
          <p:cNvPr id="46" name="TextBox 46"/>
          <p:cNvSpPr txBox="1"/>
          <p:nvPr/>
        </p:nvSpPr>
        <p:spPr>
          <a:xfrm>
            <a:off x="9609727" y="4640644"/>
            <a:ext cx="3011085"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MOTHI BALAAJI V</a:t>
            </a:r>
          </a:p>
        </p:txBody>
      </p:sp>
      <p:sp>
        <p:nvSpPr>
          <p:cNvPr id="47" name="TextBox 47"/>
          <p:cNvSpPr txBox="1"/>
          <p:nvPr/>
        </p:nvSpPr>
        <p:spPr>
          <a:xfrm>
            <a:off x="1125149" y="5800165"/>
            <a:ext cx="2650924" cy="1028653"/>
          </a:xfrm>
          <a:prstGeom prst="rect">
            <a:avLst/>
          </a:prstGeom>
        </p:spPr>
        <p:txBody>
          <a:bodyPr lIns="0" tIns="0" rIns="0" bIns="0" rtlCol="0" anchor="t">
            <a:spAutoFit/>
          </a:bodyPr>
          <a:lstStyle/>
          <a:p>
            <a:pPr algn="ctr">
              <a:lnSpc>
                <a:spcPts val="2755"/>
              </a:lnSpc>
            </a:pPr>
            <a:r>
              <a:rPr lang="en-US" sz="1968">
                <a:solidFill>
                  <a:srgbClr val="000000">
                    <a:alpha val="74902"/>
                  </a:srgbClr>
                </a:solidFill>
                <a:latin typeface="Roboto"/>
                <a:ea typeface="Roboto"/>
                <a:cs typeface="Roboto"/>
                <a:sym typeface="Roboto"/>
              </a:rPr>
              <a:t>Test product or service concepts to ensure market demand.</a:t>
            </a:r>
          </a:p>
        </p:txBody>
      </p:sp>
      <p:sp>
        <p:nvSpPr>
          <p:cNvPr id="48" name="TextBox 48"/>
          <p:cNvSpPr txBox="1"/>
          <p:nvPr/>
        </p:nvSpPr>
        <p:spPr>
          <a:xfrm>
            <a:off x="5391498" y="5800165"/>
            <a:ext cx="2650924" cy="1028653"/>
          </a:xfrm>
          <a:prstGeom prst="rect">
            <a:avLst/>
          </a:prstGeom>
        </p:spPr>
        <p:txBody>
          <a:bodyPr lIns="0" tIns="0" rIns="0" bIns="0" rtlCol="0" anchor="t">
            <a:spAutoFit/>
          </a:bodyPr>
          <a:lstStyle/>
          <a:p>
            <a:pPr algn="ctr">
              <a:lnSpc>
                <a:spcPts val="2755"/>
              </a:lnSpc>
            </a:pPr>
            <a:r>
              <a:rPr lang="en-US" sz="1968">
                <a:solidFill>
                  <a:srgbClr val="000000">
                    <a:alpha val="74902"/>
                  </a:srgbClr>
                </a:solidFill>
                <a:latin typeface="Roboto"/>
                <a:ea typeface="Roboto"/>
                <a:cs typeface="Roboto"/>
                <a:sym typeface="Roboto"/>
              </a:rPr>
              <a:t>Secure funding sources to support early development.</a:t>
            </a:r>
          </a:p>
        </p:txBody>
      </p:sp>
      <p:sp>
        <p:nvSpPr>
          <p:cNvPr id="49" name="TextBox 49"/>
          <p:cNvSpPr txBox="1"/>
          <p:nvPr/>
        </p:nvSpPr>
        <p:spPr>
          <a:xfrm>
            <a:off x="9662588" y="5800165"/>
            <a:ext cx="2650924" cy="1028653"/>
          </a:xfrm>
          <a:prstGeom prst="rect">
            <a:avLst/>
          </a:prstGeom>
        </p:spPr>
        <p:txBody>
          <a:bodyPr lIns="0" tIns="0" rIns="0" bIns="0" rtlCol="0" anchor="t">
            <a:spAutoFit/>
          </a:bodyPr>
          <a:lstStyle/>
          <a:p>
            <a:pPr algn="ctr">
              <a:lnSpc>
                <a:spcPts val="2755"/>
              </a:lnSpc>
            </a:pPr>
            <a:r>
              <a:rPr lang="en-US" sz="1968">
                <a:solidFill>
                  <a:srgbClr val="000000">
                    <a:alpha val="74902"/>
                  </a:srgbClr>
                </a:solidFill>
                <a:latin typeface="Roboto"/>
                <a:ea typeface="Roboto"/>
                <a:cs typeface="Roboto"/>
                <a:sym typeface="Roboto"/>
              </a:rPr>
              <a:t>Build products that meet validated market needs.</a:t>
            </a:r>
          </a:p>
        </p:txBody>
      </p:sp>
      <p:sp>
        <p:nvSpPr>
          <p:cNvPr id="50" name="TextBox 50"/>
          <p:cNvSpPr txBox="1"/>
          <p:nvPr/>
        </p:nvSpPr>
        <p:spPr>
          <a:xfrm>
            <a:off x="13925498" y="7775735"/>
            <a:ext cx="2650924" cy="405269"/>
          </a:xfrm>
          <a:prstGeom prst="rect">
            <a:avLst/>
          </a:prstGeom>
        </p:spPr>
        <p:txBody>
          <a:bodyPr lIns="0" tIns="0" rIns="0" bIns="0" rtlCol="0" anchor="t">
            <a:spAutoFit/>
          </a:bodyPr>
          <a:lstStyle/>
          <a:p>
            <a:pPr algn="ctr">
              <a:lnSpc>
                <a:spcPts val="3148"/>
              </a:lnSpc>
            </a:pPr>
            <a:r>
              <a:rPr lang="en-US" sz="2624" b="1">
                <a:solidFill>
                  <a:srgbClr val="FFFFFF"/>
                </a:solidFill>
                <a:latin typeface="Roboto Bold"/>
                <a:ea typeface="Roboto Bold"/>
                <a:cs typeface="Roboto Bold"/>
                <a:sym typeface="Roboto Bold"/>
              </a:rPr>
              <a:t>04</a:t>
            </a:r>
          </a:p>
        </p:txBody>
      </p:sp>
      <p:sp>
        <p:nvSpPr>
          <p:cNvPr id="51" name="TextBox 51"/>
          <p:cNvSpPr txBox="1"/>
          <p:nvPr/>
        </p:nvSpPr>
        <p:spPr>
          <a:xfrm>
            <a:off x="13933679" y="4640644"/>
            <a:ext cx="2650924"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NITHEESH S </a:t>
            </a:r>
          </a:p>
        </p:txBody>
      </p:sp>
      <p:sp>
        <p:nvSpPr>
          <p:cNvPr id="52" name="TextBox 52"/>
          <p:cNvSpPr txBox="1"/>
          <p:nvPr/>
        </p:nvSpPr>
        <p:spPr>
          <a:xfrm>
            <a:off x="13933679" y="5800165"/>
            <a:ext cx="2650924" cy="1028653"/>
          </a:xfrm>
          <a:prstGeom prst="rect">
            <a:avLst/>
          </a:prstGeom>
        </p:spPr>
        <p:txBody>
          <a:bodyPr lIns="0" tIns="0" rIns="0" bIns="0" rtlCol="0" anchor="t">
            <a:spAutoFit/>
          </a:bodyPr>
          <a:lstStyle/>
          <a:p>
            <a:pPr algn="ctr">
              <a:lnSpc>
                <a:spcPts val="2755"/>
              </a:lnSpc>
            </a:pPr>
            <a:r>
              <a:rPr lang="en-US" sz="1968">
                <a:solidFill>
                  <a:srgbClr val="000000">
                    <a:alpha val="74902"/>
                  </a:srgbClr>
                </a:solidFill>
                <a:latin typeface="Roboto"/>
                <a:ea typeface="Roboto"/>
                <a:cs typeface="Roboto"/>
                <a:sym typeface="Roboto"/>
              </a:rPr>
              <a:t>Launch products on a large scale and plan for growth.</a:t>
            </a:r>
          </a:p>
        </p:txBody>
      </p:sp>
      <p:sp>
        <p:nvSpPr>
          <p:cNvPr id="53" name="TextBox 53"/>
          <p:cNvSpPr txBox="1"/>
          <p:nvPr/>
        </p:nvSpPr>
        <p:spPr>
          <a:xfrm>
            <a:off x="5211417" y="4640644"/>
            <a:ext cx="3011085"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SUHASH V</a:t>
            </a:r>
          </a:p>
        </p:txBody>
      </p:sp>
      <p:grpSp>
        <p:nvGrpSpPr>
          <p:cNvPr id="54" name="Group 54"/>
          <p:cNvGrpSpPr/>
          <p:nvPr/>
        </p:nvGrpSpPr>
        <p:grpSpPr>
          <a:xfrm>
            <a:off x="0" y="0"/>
            <a:ext cx="1687079" cy="1687079"/>
            <a:chOff x="0" y="0"/>
            <a:chExt cx="2249439" cy="2249439"/>
          </a:xfrm>
        </p:grpSpPr>
        <p:sp>
          <p:nvSpPr>
            <p:cNvPr id="55" name="Freeform 55"/>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19"/>
              <a:stretch>
                <a:fillRect/>
              </a:stretch>
            </a:blipFill>
          </p:spPr>
        </p:sp>
      </p:grpSp>
      <p:grpSp>
        <p:nvGrpSpPr>
          <p:cNvPr id="56" name="Group 56"/>
          <p:cNvGrpSpPr/>
          <p:nvPr/>
        </p:nvGrpSpPr>
        <p:grpSpPr>
          <a:xfrm>
            <a:off x="1607072" y="1811457"/>
            <a:ext cx="1687079" cy="1687079"/>
            <a:chOff x="0" y="0"/>
            <a:chExt cx="2249439" cy="2249439"/>
          </a:xfrm>
        </p:grpSpPr>
        <p:sp>
          <p:nvSpPr>
            <p:cNvPr id="57" name="Freeform 57"/>
            <p:cNvSpPr/>
            <p:nvPr/>
          </p:nvSpPr>
          <p:spPr>
            <a:xfrm>
              <a:off x="0" y="0"/>
              <a:ext cx="2249424" cy="2249424"/>
            </a:xfrm>
            <a:custGeom>
              <a:avLst/>
              <a:gdLst/>
              <a:ahLst/>
              <a:cxnLst/>
              <a:rect l="l" t="t" r="r" b="b"/>
              <a:pathLst>
                <a:path w="2249424" h="2249424">
                  <a:moveTo>
                    <a:pt x="1124712" y="0"/>
                  </a:moveTo>
                  <a:lnTo>
                    <a:pt x="1124712" y="0"/>
                  </a:lnTo>
                  <a:cubicBezTo>
                    <a:pt x="1423004" y="0"/>
                    <a:pt x="1709079" y="118496"/>
                    <a:pt x="1920003" y="329421"/>
                  </a:cubicBezTo>
                  <a:cubicBezTo>
                    <a:pt x="2130928" y="540345"/>
                    <a:pt x="2249424" y="826420"/>
                    <a:pt x="2249424" y="1124712"/>
                  </a:cubicBezTo>
                  <a:lnTo>
                    <a:pt x="2249424" y="1124712"/>
                  </a:lnTo>
                  <a:cubicBezTo>
                    <a:pt x="2249424" y="1745873"/>
                    <a:pt x="1745873" y="2249424"/>
                    <a:pt x="1124712" y="2249424"/>
                  </a:cubicBezTo>
                  <a:lnTo>
                    <a:pt x="1124712" y="2249424"/>
                  </a:lnTo>
                  <a:cubicBezTo>
                    <a:pt x="503551" y="2249424"/>
                    <a:pt x="0" y="1745873"/>
                    <a:pt x="0" y="1124712"/>
                  </a:cubicBezTo>
                  <a:lnTo>
                    <a:pt x="0" y="1124712"/>
                  </a:lnTo>
                  <a:cubicBezTo>
                    <a:pt x="0" y="503551"/>
                    <a:pt x="503551" y="0"/>
                    <a:pt x="1124712" y="0"/>
                  </a:cubicBezTo>
                  <a:close/>
                </a:path>
              </a:pathLst>
            </a:custGeom>
            <a:solidFill>
              <a:srgbClr val="000000">
                <a:alpha val="0"/>
              </a:srgbClr>
            </a:solidFill>
            <a:ln w="12700">
              <a:solidFill>
                <a:srgbClr val="000000"/>
              </a:solidFill>
            </a:ln>
          </p:spPr>
        </p:sp>
      </p:grpSp>
      <p:grpSp>
        <p:nvGrpSpPr>
          <p:cNvPr id="58" name="Group 58"/>
          <p:cNvGrpSpPr/>
          <p:nvPr/>
        </p:nvGrpSpPr>
        <p:grpSpPr>
          <a:xfrm>
            <a:off x="5883834" y="1811457"/>
            <a:ext cx="1687079" cy="1687079"/>
            <a:chOff x="0" y="0"/>
            <a:chExt cx="2249439" cy="2249439"/>
          </a:xfrm>
        </p:grpSpPr>
        <p:sp>
          <p:nvSpPr>
            <p:cNvPr id="59" name="Freeform 59"/>
            <p:cNvSpPr/>
            <p:nvPr/>
          </p:nvSpPr>
          <p:spPr>
            <a:xfrm>
              <a:off x="0" y="0"/>
              <a:ext cx="2249424" cy="2249424"/>
            </a:xfrm>
            <a:custGeom>
              <a:avLst/>
              <a:gdLst/>
              <a:ahLst/>
              <a:cxnLst/>
              <a:rect l="l" t="t" r="r" b="b"/>
              <a:pathLst>
                <a:path w="2249424" h="2249424">
                  <a:moveTo>
                    <a:pt x="1124712" y="0"/>
                  </a:moveTo>
                  <a:lnTo>
                    <a:pt x="1124712" y="0"/>
                  </a:lnTo>
                  <a:cubicBezTo>
                    <a:pt x="1423004" y="0"/>
                    <a:pt x="1709079" y="118496"/>
                    <a:pt x="1920003" y="329421"/>
                  </a:cubicBezTo>
                  <a:cubicBezTo>
                    <a:pt x="2130928" y="540345"/>
                    <a:pt x="2249424" y="826420"/>
                    <a:pt x="2249424" y="1124712"/>
                  </a:cubicBezTo>
                  <a:lnTo>
                    <a:pt x="2249424" y="1124712"/>
                  </a:lnTo>
                  <a:cubicBezTo>
                    <a:pt x="2249424" y="1745873"/>
                    <a:pt x="1745873" y="2249424"/>
                    <a:pt x="1124712" y="2249424"/>
                  </a:cubicBezTo>
                  <a:lnTo>
                    <a:pt x="1124712" y="2249424"/>
                  </a:lnTo>
                  <a:cubicBezTo>
                    <a:pt x="503551" y="2249424"/>
                    <a:pt x="0" y="1745873"/>
                    <a:pt x="0" y="1124712"/>
                  </a:cubicBezTo>
                  <a:lnTo>
                    <a:pt x="0" y="1124712"/>
                  </a:lnTo>
                  <a:cubicBezTo>
                    <a:pt x="0" y="503551"/>
                    <a:pt x="503551" y="0"/>
                    <a:pt x="1124712" y="0"/>
                  </a:cubicBezTo>
                  <a:close/>
                </a:path>
              </a:pathLst>
            </a:custGeom>
            <a:solidFill>
              <a:srgbClr val="000000">
                <a:alpha val="0"/>
              </a:srgbClr>
            </a:solidFill>
            <a:ln w="12700">
              <a:solidFill>
                <a:srgbClr val="000000"/>
              </a:solidFill>
            </a:ln>
          </p:spPr>
        </p:sp>
      </p:grpSp>
      <p:grpSp>
        <p:nvGrpSpPr>
          <p:cNvPr id="60" name="Group 60"/>
          <p:cNvGrpSpPr/>
          <p:nvPr/>
        </p:nvGrpSpPr>
        <p:grpSpPr>
          <a:xfrm>
            <a:off x="10145869" y="1811457"/>
            <a:ext cx="1687079" cy="1687079"/>
            <a:chOff x="0" y="0"/>
            <a:chExt cx="2249439" cy="2249439"/>
          </a:xfrm>
        </p:grpSpPr>
        <p:sp>
          <p:nvSpPr>
            <p:cNvPr id="61" name="Freeform 61"/>
            <p:cNvSpPr/>
            <p:nvPr/>
          </p:nvSpPr>
          <p:spPr>
            <a:xfrm>
              <a:off x="0" y="0"/>
              <a:ext cx="2249424" cy="2249424"/>
            </a:xfrm>
            <a:custGeom>
              <a:avLst/>
              <a:gdLst/>
              <a:ahLst/>
              <a:cxnLst/>
              <a:rect l="l" t="t" r="r" b="b"/>
              <a:pathLst>
                <a:path w="2249424" h="2249424">
                  <a:moveTo>
                    <a:pt x="1124712" y="0"/>
                  </a:moveTo>
                  <a:lnTo>
                    <a:pt x="1124712" y="0"/>
                  </a:lnTo>
                  <a:cubicBezTo>
                    <a:pt x="1423004" y="0"/>
                    <a:pt x="1709079" y="118496"/>
                    <a:pt x="1920003" y="329421"/>
                  </a:cubicBezTo>
                  <a:cubicBezTo>
                    <a:pt x="2130928" y="540345"/>
                    <a:pt x="2249424" y="826420"/>
                    <a:pt x="2249424" y="1124712"/>
                  </a:cubicBezTo>
                  <a:lnTo>
                    <a:pt x="2249424" y="1124712"/>
                  </a:lnTo>
                  <a:cubicBezTo>
                    <a:pt x="2249424" y="1745873"/>
                    <a:pt x="1745873" y="2249424"/>
                    <a:pt x="1124712" y="2249424"/>
                  </a:cubicBezTo>
                  <a:lnTo>
                    <a:pt x="1124712" y="2249424"/>
                  </a:lnTo>
                  <a:cubicBezTo>
                    <a:pt x="503551" y="2249424"/>
                    <a:pt x="0" y="1745873"/>
                    <a:pt x="0" y="1124712"/>
                  </a:cubicBezTo>
                  <a:lnTo>
                    <a:pt x="0" y="1124712"/>
                  </a:lnTo>
                  <a:cubicBezTo>
                    <a:pt x="0" y="503551"/>
                    <a:pt x="503551" y="0"/>
                    <a:pt x="1124712" y="0"/>
                  </a:cubicBezTo>
                  <a:close/>
                </a:path>
              </a:pathLst>
            </a:custGeom>
            <a:solidFill>
              <a:srgbClr val="000000">
                <a:alpha val="0"/>
              </a:srgbClr>
            </a:solidFill>
            <a:ln w="12700">
              <a:solidFill>
                <a:srgbClr val="000000"/>
              </a:solidFill>
            </a:ln>
          </p:spPr>
        </p:sp>
      </p:grpSp>
      <p:grpSp>
        <p:nvGrpSpPr>
          <p:cNvPr id="62" name="Group 62"/>
          <p:cNvGrpSpPr/>
          <p:nvPr/>
        </p:nvGrpSpPr>
        <p:grpSpPr>
          <a:xfrm>
            <a:off x="14498639" y="1965852"/>
            <a:ext cx="1504641" cy="1504641"/>
            <a:chOff x="0" y="0"/>
            <a:chExt cx="2249439" cy="2249439"/>
          </a:xfrm>
        </p:grpSpPr>
        <p:sp>
          <p:nvSpPr>
            <p:cNvPr id="63" name="Freeform 63"/>
            <p:cNvSpPr/>
            <p:nvPr/>
          </p:nvSpPr>
          <p:spPr>
            <a:xfrm>
              <a:off x="0" y="0"/>
              <a:ext cx="2249424" cy="2249424"/>
            </a:xfrm>
            <a:custGeom>
              <a:avLst/>
              <a:gdLst/>
              <a:ahLst/>
              <a:cxnLst/>
              <a:rect l="l" t="t" r="r" b="b"/>
              <a:pathLst>
                <a:path w="2249424" h="2249424">
                  <a:moveTo>
                    <a:pt x="1124712" y="0"/>
                  </a:moveTo>
                  <a:lnTo>
                    <a:pt x="1124712" y="0"/>
                  </a:lnTo>
                  <a:cubicBezTo>
                    <a:pt x="1423004" y="0"/>
                    <a:pt x="1709079" y="118496"/>
                    <a:pt x="1920003" y="329421"/>
                  </a:cubicBezTo>
                  <a:cubicBezTo>
                    <a:pt x="2130928" y="540345"/>
                    <a:pt x="2249424" y="826420"/>
                    <a:pt x="2249424" y="1124712"/>
                  </a:cubicBezTo>
                  <a:lnTo>
                    <a:pt x="2249424" y="1124712"/>
                  </a:lnTo>
                  <a:cubicBezTo>
                    <a:pt x="2249424" y="1745873"/>
                    <a:pt x="1745873" y="2249424"/>
                    <a:pt x="1124712" y="2249424"/>
                  </a:cubicBezTo>
                  <a:lnTo>
                    <a:pt x="1124712" y="2249424"/>
                  </a:lnTo>
                  <a:cubicBezTo>
                    <a:pt x="503551" y="2249424"/>
                    <a:pt x="0" y="1745873"/>
                    <a:pt x="0" y="1124712"/>
                  </a:cubicBezTo>
                  <a:lnTo>
                    <a:pt x="0" y="1124712"/>
                  </a:lnTo>
                  <a:cubicBezTo>
                    <a:pt x="0" y="503551"/>
                    <a:pt x="503551" y="0"/>
                    <a:pt x="1124712" y="0"/>
                  </a:cubicBezTo>
                  <a:close/>
                </a:path>
              </a:pathLst>
            </a:custGeom>
            <a:solidFill>
              <a:srgbClr val="000000">
                <a:alpha val="0"/>
              </a:srgbClr>
            </a:solidFill>
            <a:ln w="12700">
              <a:solidFill>
                <a:srgbClr val="000000"/>
              </a:solidFill>
            </a:ln>
          </p:spPr>
        </p:sp>
      </p:grpSp>
      <p:pic>
        <p:nvPicPr>
          <p:cNvPr id="1035" name="Picture 1034">
            <a:extLst>
              <a:ext uri="{FF2B5EF4-FFF2-40B4-BE49-F238E27FC236}">
                <a16:creationId xmlns:a16="http://schemas.microsoft.com/office/drawing/2014/main" id="{40A7B3A0-05A5-49F9-D25A-083293179A5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67058" y="1745600"/>
            <a:ext cx="1785742" cy="1830842"/>
          </a:xfrm>
          <a:prstGeom prst="rect">
            <a:avLst/>
          </a:prstGeom>
        </p:spPr>
      </p:pic>
      <p:pic>
        <p:nvPicPr>
          <p:cNvPr id="1039" name="Picture 1038">
            <a:extLst>
              <a:ext uri="{FF2B5EF4-FFF2-40B4-BE49-F238E27FC236}">
                <a16:creationId xmlns:a16="http://schemas.microsoft.com/office/drawing/2014/main" id="{5D57132B-4486-B1E2-ADDE-5365986DB8E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105327" y="1773540"/>
            <a:ext cx="1774893" cy="1774893"/>
          </a:xfrm>
          <a:prstGeom prst="rect">
            <a:avLst/>
          </a:prstGeom>
        </p:spPr>
      </p:pic>
      <p:pic>
        <p:nvPicPr>
          <p:cNvPr id="1041" name="Picture 1040">
            <a:extLst>
              <a:ext uri="{FF2B5EF4-FFF2-40B4-BE49-F238E27FC236}">
                <a16:creationId xmlns:a16="http://schemas.microsoft.com/office/drawing/2014/main" id="{9CAD036C-220F-6B40-5A47-C86065FBF6F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37781" y="1788503"/>
            <a:ext cx="1776239" cy="1745036"/>
          </a:xfrm>
          <a:prstGeom prst="rect">
            <a:avLst/>
          </a:prstGeom>
        </p:spPr>
      </p:pic>
      <p:pic>
        <p:nvPicPr>
          <p:cNvPr id="1043" name="Picture 1042">
            <a:extLst>
              <a:ext uri="{FF2B5EF4-FFF2-40B4-BE49-F238E27FC236}">
                <a16:creationId xmlns:a16="http://schemas.microsoft.com/office/drawing/2014/main" id="{FD5ED140-7054-3E0D-6EAA-F6DFE5111DC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13139" y="1888266"/>
            <a:ext cx="1672628" cy="16726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89623" y="9106624"/>
            <a:ext cx="2018323" cy="1766033"/>
          </a:xfrm>
          <a:custGeom>
            <a:avLst/>
            <a:gdLst/>
            <a:ahLst/>
            <a:cxnLst/>
            <a:rect l="l" t="t" r="r" b="b"/>
            <a:pathLst>
              <a:path w="2018323" h="1766033">
                <a:moveTo>
                  <a:pt x="0" y="0"/>
                </a:moveTo>
                <a:lnTo>
                  <a:pt x="2018323" y="0"/>
                </a:lnTo>
                <a:lnTo>
                  <a:pt x="2018323" y="1766033"/>
                </a:lnTo>
                <a:lnTo>
                  <a:pt x="0" y="1766033"/>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rot="-2700000">
            <a:off x="-2323970" y="-35891"/>
            <a:ext cx="5725791" cy="2329364"/>
          </a:xfrm>
          <a:custGeom>
            <a:avLst/>
            <a:gdLst/>
            <a:ahLst/>
            <a:cxnLst/>
            <a:rect l="l" t="t" r="r" b="b"/>
            <a:pathLst>
              <a:path w="6070004" h="2329364">
                <a:moveTo>
                  <a:pt x="0" y="0"/>
                </a:moveTo>
                <a:lnTo>
                  <a:pt x="6070004" y="0"/>
                </a:lnTo>
                <a:lnTo>
                  <a:pt x="6070004" y="2329364"/>
                </a:lnTo>
                <a:lnTo>
                  <a:pt x="0" y="2329364"/>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a:ln cap="sq">
            <a:noFill/>
            <a:prstDash val="solid"/>
            <a:miter/>
          </a:ln>
        </p:spPr>
      </p:sp>
      <p:grpSp>
        <p:nvGrpSpPr>
          <p:cNvPr id="5" name="Group 5"/>
          <p:cNvGrpSpPr/>
          <p:nvPr/>
        </p:nvGrpSpPr>
        <p:grpSpPr>
          <a:xfrm rot="5400000">
            <a:off x="3457365" y="1286256"/>
            <a:ext cx="800765" cy="700669"/>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7" name="TextBox 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3457365" y="4793165"/>
            <a:ext cx="800765" cy="700669"/>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143942" y="1474666"/>
            <a:ext cx="6345661" cy="3872223"/>
            <a:chOff x="0" y="0"/>
            <a:chExt cx="1671285" cy="1019845"/>
          </a:xfrm>
        </p:grpSpPr>
        <p:sp>
          <p:nvSpPr>
            <p:cNvPr id="12" name="Freeform 12"/>
            <p:cNvSpPr/>
            <p:nvPr/>
          </p:nvSpPr>
          <p:spPr>
            <a:xfrm>
              <a:off x="0" y="0"/>
              <a:ext cx="1671285" cy="1019845"/>
            </a:xfrm>
            <a:custGeom>
              <a:avLst/>
              <a:gdLst/>
              <a:ahLst/>
              <a:cxnLst/>
              <a:rect l="l" t="t" r="r" b="b"/>
              <a:pathLst>
                <a:path w="1671285" h="1019845">
                  <a:moveTo>
                    <a:pt x="0" y="0"/>
                  </a:moveTo>
                  <a:lnTo>
                    <a:pt x="1671285" y="0"/>
                  </a:lnTo>
                  <a:lnTo>
                    <a:pt x="1671285" y="1019845"/>
                  </a:lnTo>
                  <a:lnTo>
                    <a:pt x="0" y="1019845"/>
                  </a:lnTo>
                  <a:close/>
                </a:path>
              </a:pathLst>
            </a:custGeom>
            <a:solidFill>
              <a:srgbClr val="ECF0F3"/>
            </a:solidFill>
          </p:spPr>
        </p:sp>
        <p:sp>
          <p:nvSpPr>
            <p:cNvPr id="13" name="TextBox 13"/>
            <p:cNvSpPr txBox="1"/>
            <p:nvPr/>
          </p:nvSpPr>
          <p:spPr>
            <a:xfrm>
              <a:off x="0" y="-47625"/>
              <a:ext cx="1671285" cy="106747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7229" y="1313163"/>
            <a:ext cx="3090184" cy="4190089"/>
            <a:chOff x="0" y="0"/>
            <a:chExt cx="813875" cy="1103562"/>
          </a:xfrm>
        </p:grpSpPr>
        <p:sp>
          <p:nvSpPr>
            <p:cNvPr id="15" name="Freeform 15"/>
            <p:cNvSpPr/>
            <p:nvPr/>
          </p:nvSpPr>
          <p:spPr>
            <a:xfrm>
              <a:off x="0" y="0"/>
              <a:ext cx="813876" cy="1103562"/>
            </a:xfrm>
            <a:custGeom>
              <a:avLst/>
              <a:gdLst/>
              <a:ahLst/>
              <a:cxnLst/>
              <a:rect l="l" t="t" r="r" b="b"/>
              <a:pathLst>
                <a:path w="813876" h="1103562">
                  <a:moveTo>
                    <a:pt x="0" y="0"/>
                  </a:moveTo>
                  <a:lnTo>
                    <a:pt x="813876" y="0"/>
                  </a:lnTo>
                  <a:lnTo>
                    <a:pt x="813876" y="1103562"/>
                  </a:lnTo>
                  <a:lnTo>
                    <a:pt x="0" y="1103562"/>
                  </a:lnTo>
                  <a:close/>
                </a:path>
              </a:pathLst>
            </a:custGeom>
            <a:solidFill>
              <a:srgbClr val="5F0F40"/>
            </a:solidFill>
          </p:spPr>
        </p:sp>
        <p:sp>
          <p:nvSpPr>
            <p:cNvPr id="16" name="TextBox 16"/>
            <p:cNvSpPr txBox="1"/>
            <p:nvPr/>
          </p:nvSpPr>
          <p:spPr>
            <a:xfrm>
              <a:off x="0" y="-47625"/>
              <a:ext cx="813875" cy="1151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400000">
            <a:off x="13091516" y="5933695"/>
            <a:ext cx="800765" cy="700669"/>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9" name="TextBox 19"/>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13091516" y="9135723"/>
            <a:ext cx="800765" cy="700669"/>
            <a:chOff x="0" y="0"/>
            <a:chExt cx="812800" cy="711200"/>
          </a:xfrm>
        </p:grpSpPr>
        <p:sp>
          <p:nvSpPr>
            <p:cNvPr id="21" name="Freeform 2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22" name="TextBox 22"/>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596472" y="5997606"/>
            <a:ext cx="6251295" cy="3716385"/>
            <a:chOff x="0" y="0"/>
            <a:chExt cx="1646432" cy="978801"/>
          </a:xfrm>
        </p:grpSpPr>
        <p:sp>
          <p:nvSpPr>
            <p:cNvPr id="24" name="Freeform 24"/>
            <p:cNvSpPr/>
            <p:nvPr/>
          </p:nvSpPr>
          <p:spPr>
            <a:xfrm>
              <a:off x="0" y="0"/>
              <a:ext cx="1646432" cy="978801"/>
            </a:xfrm>
            <a:custGeom>
              <a:avLst/>
              <a:gdLst/>
              <a:ahLst/>
              <a:cxnLst/>
              <a:rect l="l" t="t" r="r" b="b"/>
              <a:pathLst>
                <a:path w="1646432" h="978801">
                  <a:moveTo>
                    <a:pt x="0" y="0"/>
                  </a:moveTo>
                  <a:lnTo>
                    <a:pt x="1646432" y="0"/>
                  </a:lnTo>
                  <a:lnTo>
                    <a:pt x="1646432" y="978801"/>
                  </a:lnTo>
                  <a:lnTo>
                    <a:pt x="0" y="978801"/>
                  </a:lnTo>
                  <a:close/>
                </a:path>
              </a:pathLst>
            </a:custGeom>
            <a:solidFill>
              <a:srgbClr val="ECF0F3"/>
            </a:solidFill>
          </p:spPr>
        </p:sp>
        <p:sp>
          <p:nvSpPr>
            <p:cNvPr id="25" name="TextBox 25"/>
            <p:cNvSpPr txBox="1"/>
            <p:nvPr/>
          </p:nvSpPr>
          <p:spPr>
            <a:xfrm>
              <a:off x="0" y="-47625"/>
              <a:ext cx="1646432" cy="102642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055971" y="5829300"/>
            <a:ext cx="3090184" cy="4025584"/>
            <a:chOff x="0" y="0"/>
            <a:chExt cx="813875" cy="1060236"/>
          </a:xfrm>
        </p:grpSpPr>
        <p:sp>
          <p:nvSpPr>
            <p:cNvPr id="27" name="Freeform 27"/>
            <p:cNvSpPr/>
            <p:nvPr/>
          </p:nvSpPr>
          <p:spPr>
            <a:xfrm>
              <a:off x="0" y="0"/>
              <a:ext cx="813876" cy="1060236"/>
            </a:xfrm>
            <a:custGeom>
              <a:avLst/>
              <a:gdLst/>
              <a:ahLst/>
              <a:cxnLst/>
              <a:rect l="l" t="t" r="r" b="b"/>
              <a:pathLst>
                <a:path w="813876" h="1060236">
                  <a:moveTo>
                    <a:pt x="0" y="0"/>
                  </a:moveTo>
                  <a:lnTo>
                    <a:pt x="813876" y="0"/>
                  </a:lnTo>
                  <a:lnTo>
                    <a:pt x="813876" y="1060236"/>
                  </a:lnTo>
                  <a:lnTo>
                    <a:pt x="0" y="1060236"/>
                  </a:lnTo>
                  <a:close/>
                </a:path>
              </a:pathLst>
            </a:custGeom>
            <a:solidFill>
              <a:srgbClr val="FB8B24"/>
            </a:solidFill>
          </p:spPr>
        </p:sp>
        <p:sp>
          <p:nvSpPr>
            <p:cNvPr id="28" name="TextBox 28"/>
            <p:cNvSpPr txBox="1"/>
            <p:nvPr/>
          </p:nvSpPr>
          <p:spPr>
            <a:xfrm>
              <a:off x="0" y="-47625"/>
              <a:ext cx="813875" cy="1107861"/>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3675061" y="171313"/>
            <a:ext cx="10572505" cy="721995"/>
          </a:xfrm>
          <a:prstGeom prst="rect">
            <a:avLst/>
          </a:prstGeom>
        </p:spPr>
        <p:txBody>
          <a:bodyPr lIns="0" tIns="0" rIns="0" bIns="0" rtlCol="0" anchor="t">
            <a:spAutoFit/>
          </a:bodyPr>
          <a:lstStyle/>
          <a:p>
            <a:pPr algn="ctr">
              <a:lnSpc>
                <a:spcPts val="5880"/>
              </a:lnSpc>
            </a:pPr>
            <a:r>
              <a:rPr lang="en-IN" sz="4200" b="1" dirty="0">
                <a:solidFill>
                  <a:srgbClr val="000000"/>
                </a:solidFill>
                <a:latin typeface="Roboto Bold"/>
                <a:ea typeface="Roboto Bold"/>
                <a:cs typeface="Roboto Bold"/>
                <a:sym typeface="Roboto Bold"/>
              </a:rPr>
              <a:t>REFERENCES </a:t>
            </a:r>
            <a:endParaRPr lang="en-US" sz="4200" b="1" dirty="0">
              <a:solidFill>
                <a:srgbClr val="000000"/>
              </a:solidFill>
              <a:latin typeface="Roboto Bold"/>
              <a:ea typeface="Roboto Bold"/>
              <a:cs typeface="Roboto Bold"/>
              <a:sym typeface="Roboto Bold"/>
            </a:endParaRPr>
          </a:p>
        </p:txBody>
      </p:sp>
      <p:grpSp>
        <p:nvGrpSpPr>
          <p:cNvPr id="54" name="Group 54"/>
          <p:cNvGrpSpPr/>
          <p:nvPr/>
        </p:nvGrpSpPr>
        <p:grpSpPr>
          <a:xfrm>
            <a:off x="628681" y="1790700"/>
            <a:ext cx="2667280" cy="3352800"/>
            <a:chOff x="0" y="0"/>
            <a:chExt cx="3556373" cy="4470400"/>
          </a:xfrm>
        </p:grpSpPr>
        <p:sp>
          <p:nvSpPr>
            <p:cNvPr id="55" name="Freeform 55">
              <a:hlinkClick r:id="rId6" tooltip="https://nuffoodsspectrum.in/2025/07/01/addressing-cross-sectoral-cold-chain-challenges-in-indias-fb-industry.html"/>
            </p:cNvPr>
            <p:cNvSpPr/>
            <p:nvPr/>
          </p:nvSpPr>
          <p:spPr>
            <a:xfrm>
              <a:off x="0" y="0"/>
              <a:ext cx="3556349" cy="4470400"/>
            </a:xfrm>
            <a:custGeom>
              <a:avLst/>
              <a:gdLst/>
              <a:ahLst/>
              <a:cxnLst/>
              <a:rect l="l" t="t" r="r" b="b"/>
              <a:pathLst>
                <a:path w="3556349" h="4470400">
                  <a:moveTo>
                    <a:pt x="0" y="0"/>
                  </a:moveTo>
                  <a:lnTo>
                    <a:pt x="3556349" y="0"/>
                  </a:lnTo>
                  <a:lnTo>
                    <a:pt x="3556349" y="4470400"/>
                  </a:lnTo>
                  <a:lnTo>
                    <a:pt x="0" y="4470400"/>
                  </a:lnTo>
                  <a:lnTo>
                    <a:pt x="0" y="0"/>
                  </a:lnTo>
                  <a:close/>
                </a:path>
              </a:pathLst>
            </a:custGeom>
            <a:blipFill>
              <a:blip r:embed="rId7"/>
              <a:stretch>
                <a:fillRect l="-6853" r="-6854"/>
              </a:stretch>
            </a:blipFill>
          </p:spPr>
        </p:sp>
      </p:grpSp>
      <p:sp>
        <p:nvSpPr>
          <p:cNvPr id="56" name="TextBox 56"/>
          <p:cNvSpPr txBox="1"/>
          <p:nvPr/>
        </p:nvSpPr>
        <p:spPr>
          <a:xfrm>
            <a:off x="3857747" y="2110317"/>
            <a:ext cx="4097131" cy="2334895"/>
          </a:xfrm>
          <a:prstGeom prst="rect">
            <a:avLst/>
          </a:prstGeom>
        </p:spPr>
        <p:txBody>
          <a:bodyPr lIns="0" tIns="0" rIns="0" bIns="0" rtlCol="0" anchor="t">
            <a:spAutoFit/>
          </a:bodyPr>
          <a:lstStyle/>
          <a:p>
            <a:pPr algn="just">
              <a:lnSpc>
                <a:spcPts val="3079"/>
              </a:lnSpc>
              <a:spcBef>
                <a:spcPct val="0"/>
              </a:spcBef>
            </a:pPr>
            <a:r>
              <a:rPr lang="en-US" sz="2199" dirty="0">
                <a:solidFill>
                  <a:srgbClr val="000000"/>
                </a:solidFill>
                <a:latin typeface="Roboto"/>
                <a:ea typeface="Roboto"/>
                <a:cs typeface="Roboto"/>
                <a:sym typeface="Roboto"/>
              </a:rPr>
              <a:t>India produces over 400 million metric </a:t>
            </a:r>
            <a:r>
              <a:rPr lang="en-US" sz="2199" dirty="0" err="1">
                <a:solidFill>
                  <a:srgbClr val="000000"/>
                </a:solidFill>
                <a:latin typeface="Roboto"/>
                <a:ea typeface="Roboto"/>
                <a:cs typeface="Roboto"/>
                <a:sym typeface="Roboto"/>
              </a:rPr>
              <a:t>tonne</a:t>
            </a:r>
            <a:r>
              <a:rPr lang="en-US" sz="2199" dirty="0">
                <a:solidFill>
                  <a:srgbClr val="000000"/>
                </a:solidFill>
                <a:latin typeface="Roboto"/>
                <a:ea typeface="Roboto"/>
                <a:cs typeface="Roboto"/>
                <a:sym typeface="Roboto"/>
              </a:rPr>
              <a:t> (MT) of perishable food annually, yet 30–40 per cent of fruits and vegetables and up to 16 per cent of marine products spoil……</a:t>
            </a:r>
          </a:p>
        </p:txBody>
      </p:sp>
      <p:grpSp>
        <p:nvGrpSpPr>
          <p:cNvPr id="57" name="Group 57"/>
          <p:cNvGrpSpPr/>
          <p:nvPr/>
        </p:nvGrpSpPr>
        <p:grpSpPr>
          <a:xfrm>
            <a:off x="10142273" y="6418283"/>
            <a:ext cx="2878732" cy="2753600"/>
            <a:chOff x="0" y="0"/>
            <a:chExt cx="6703165" cy="6411795"/>
          </a:xfrm>
        </p:grpSpPr>
        <p:sp>
          <p:nvSpPr>
            <p:cNvPr id="58" name="Freeform 58">
              <a:hlinkClick r:id="rId8" tooltip="https://coolcoalition.org/sustainable-cooling-india/"/>
            </p:cNvPr>
            <p:cNvSpPr/>
            <p:nvPr/>
          </p:nvSpPr>
          <p:spPr>
            <a:xfrm>
              <a:off x="0" y="0"/>
              <a:ext cx="6703153" cy="6411776"/>
            </a:xfrm>
            <a:custGeom>
              <a:avLst/>
              <a:gdLst/>
              <a:ahLst/>
              <a:cxnLst/>
              <a:rect l="l" t="t" r="r" b="b"/>
              <a:pathLst>
                <a:path w="6703153" h="6411776">
                  <a:moveTo>
                    <a:pt x="0" y="0"/>
                  </a:moveTo>
                  <a:lnTo>
                    <a:pt x="6703153" y="0"/>
                  </a:lnTo>
                  <a:lnTo>
                    <a:pt x="6703153" y="6411776"/>
                  </a:lnTo>
                  <a:lnTo>
                    <a:pt x="0" y="6411776"/>
                  </a:lnTo>
                  <a:lnTo>
                    <a:pt x="0" y="0"/>
                  </a:lnTo>
                  <a:close/>
                </a:path>
              </a:pathLst>
            </a:custGeom>
            <a:blipFill>
              <a:blip r:embed="rId9"/>
              <a:stretch>
                <a:fillRect l="-118829" r="-118829"/>
              </a:stretch>
            </a:blipFill>
          </p:spPr>
        </p:sp>
      </p:grpSp>
      <p:sp>
        <p:nvSpPr>
          <p:cNvPr id="59" name="TextBox 59"/>
          <p:cNvSpPr txBox="1"/>
          <p:nvPr/>
        </p:nvSpPr>
        <p:spPr>
          <a:xfrm>
            <a:off x="13313604" y="6225930"/>
            <a:ext cx="4275425" cy="2725420"/>
          </a:xfrm>
          <a:prstGeom prst="rect">
            <a:avLst/>
          </a:prstGeom>
        </p:spPr>
        <p:txBody>
          <a:bodyPr lIns="0" tIns="0" rIns="0" bIns="0" rtlCol="0" anchor="t">
            <a:spAutoFit/>
          </a:bodyPr>
          <a:lstStyle/>
          <a:p>
            <a:pPr marL="0" lvl="0" indent="0" algn="just">
              <a:lnSpc>
                <a:spcPts val="3079"/>
              </a:lnSpc>
              <a:spcBef>
                <a:spcPct val="0"/>
              </a:spcBef>
            </a:pPr>
            <a:r>
              <a:rPr lang="en-US" sz="2199" u="none" strike="noStrike" dirty="0">
                <a:solidFill>
                  <a:srgbClr val="000000"/>
                </a:solidFill>
                <a:latin typeface="Roboto"/>
                <a:ea typeface="Roboto"/>
                <a:cs typeface="Roboto"/>
                <a:sym typeface="Roboto"/>
              </a:rPr>
              <a:t>Farmers in India incur nearly USD 12,520 million in post-harvest losses annually due to inadequate cold storage facilities. BASE and Empa’s ‘Your Virtual Cold Chain Assistant’ project is making sustainable cooling accessible.....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sp>
        <p:nvSpPr>
          <p:cNvPr id="3" name="Freeform 3"/>
          <p:cNvSpPr/>
          <p:nvPr/>
        </p:nvSpPr>
        <p:spPr>
          <a:xfrm rot="-2345295">
            <a:off x="14251525" y="8865127"/>
            <a:ext cx="6304023" cy="2088208"/>
          </a:xfrm>
          <a:custGeom>
            <a:avLst/>
            <a:gdLst/>
            <a:ahLst/>
            <a:cxnLst/>
            <a:rect l="l" t="t" r="r" b="b"/>
            <a:pathLst>
              <a:path w="6304023" h="2088208">
                <a:moveTo>
                  <a:pt x="0" y="0"/>
                </a:moveTo>
                <a:lnTo>
                  <a:pt x="6304023" y="0"/>
                </a:lnTo>
                <a:lnTo>
                  <a:pt x="6304023" y="2088207"/>
                </a:lnTo>
                <a:lnTo>
                  <a:pt x="0" y="208820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747742" y="-708168"/>
            <a:ext cx="4982066" cy="2260613"/>
          </a:xfrm>
          <a:custGeom>
            <a:avLst/>
            <a:gdLst/>
            <a:ahLst/>
            <a:cxnLst/>
            <a:rect l="l" t="t" r="r" b="b"/>
            <a:pathLst>
              <a:path w="4982066" h="2260613">
                <a:moveTo>
                  <a:pt x="4982066" y="2260613"/>
                </a:moveTo>
                <a:lnTo>
                  <a:pt x="0" y="2260613"/>
                </a:lnTo>
                <a:lnTo>
                  <a:pt x="0" y="0"/>
                </a:lnTo>
                <a:lnTo>
                  <a:pt x="4982066" y="0"/>
                </a:lnTo>
                <a:lnTo>
                  <a:pt x="4982066" y="2260613"/>
                </a:lnTo>
                <a:close/>
              </a:path>
            </a:pathLst>
          </a:custGeom>
          <a:blipFill>
            <a:blip r:embed="rId5">
              <a:alphaModFix amt="30000"/>
              <a:extLst>
                <a:ext uri="{96DAC541-7B7A-43D3-8B79-37D633B846F1}">
                  <asvg:svgBlip xmlns:asvg="http://schemas.microsoft.com/office/drawing/2016/SVG/main" r:embed="rId6"/>
                </a:ext>
              </a:extLst>
            </a:blip>
            <a:stretch>
              <a:fillRect/>
            </a:stretch>
          </a:blipFill>
          <a:ln cap="sq">
            <a:noFill/>
            <a:prstDash val="solid"/>
            <a:miter/>
          </a:ln>
        </p:spPr>
      </p:sp>
      <p:grpSp>
        <p:nvGrpSpPr>
          <p:cNvPr id="5" name="Group 5"/>
          <p:cNvGrpSpPr/>
          <p:nvPr/>
        </p:nvGrpSpPr>
        <p:grpSpPr>
          <a:xfrm>
            <a:off x="0" y="0"/>
            <a:ext cx="1687079" cy="1687079"/>
            <a:chOff x="0" y="0"/>
            <a:chExt cx="2249439" cy="2249439"/>
          </a:xfrm>
        </p:grpSpPr>
        <p:sp>
          <p:nvSpPr>
            <p:cNvPr id="6" name="Freeform 6"/>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7"/>
              <a:stretch>
                <a:fillRect/>
              </a:stretch>
            </a:blipFill>
          </p:spPr>
        </p:sp>
      </p:grpSp>
      <p:grpSp>
        <p:nvGrpSpPr>
          <p:cNvPr id="7" name="Group 7"/>
          <p:cNvGrpSpPr/>
          <p:nvPr/>
        </p:nvGrpSpPr>
        <p:grpSpPr>
          <a:xfrm>
            <a:off x="1468622" y="2586375"/>
            <a:ext cx="15934915" cy="6535096"/>
            <a:chOff x="0" y="0"/>
            <a:chExt cx="4196850" cy="1721178"/>
          </a:xfrm>
        </p:grpSpPr>
        <p:sp>
          <p:nvSpPr>
            <p:cNvPr id="8" name="Freeform 8"/>
            <p:cNvSpPr/>
            <p:nvPr/>
          </p:nvSpPr>
          <p:spPr>
            <a:xfrm>
              <a:off x="0" y="0"/>
              <a:ext cx="4196850" cy="1718395"/>
            </a:xfrm>
            <a:custGeom>
              <a:avLst/>
              <a:gdLst/>
              <a:ahLst/>
              <a:cxnLst/>
              <a:rect l="l" t="t" r="r" b="b"/>
              <a:pathLst>
                <a:path w="4196850" h="1718395">
                  <a:moveTo>
                    <a:pt x="4190534" y="0"/>
                  </a:moveTo>
                  <a:lnTo>
                    <a:pt x="6316" y="0"/>
                  </a:lnTo>
                  <a:cubicBezTo>
                    <a:pt x="4641" y="0"/>
                    <a:pt x="3034" y="665"/>
                    <a:pt x="1850" y="1850"/>
                  </a:cubicBezTo>
                  <a:cubicBezTo>
                    <a:pt x="665" y="3034"/>
                    <a:pt x="0" y="4641"/>
                    <a:pt x="0" y="6316"/>
                  </a:cubicBezTo>
                  <a:lnTo>
                    <a:pt x="0" y="1526902"/>
                  </a:lnTo>
                  <a:cubicBezTo>
                    <a:pt x="0" y="1528577"/>
                    <a:pt x="665" y="1530183"/>
                    <a:pt x="1850" y="1531368"/>
                  </a:cubicBezTo>
                  <a:cubicBezTo>
                    <a:pt x="3034" y="1532552"/>
                    <a:pt x="4641" y="1533218"/>
                    <a:pt x="6316" y="1533218"/>
                  </a:cubicBezTo>
                  <a:lnTo>
                    <a:pt x="151164" y="1533218"/>
                  </a:lnTo>
                  <a:cubicBezTo>
                    <a:pt x="152839" y="1533218"/>
                    <a:pt x="154446" y="1533883"/>
                    <a:pt x="155630" y="1535067"/>
                  </a:cubicBezTo>
                  <a:cubicBezTo>
                    <a:pt x="156815" y="1536252"/>
                    <a:pt x="157480" y="1537858"/>
                    <a:pt x="157480" y="1539534"/>
                  </a:cubicBezTo>
                  <a:lnTo>
                    <a:pt x="157480" y="1714861"/>
                  </a:lnTo>
                  <a:cubicBezTo>
                    <a:pt x="157480" y="1716141"/>
                    <a:pt x="158172" y="1717320"/>
                    <a:pt x="159288" y="1717945"/>
                  </a:cubicBezTo>
                  <a:cubicBezTo>
                    <a:pt x="160405" y="1718570"/>
                    <a:pt x="161772" y="1718542"/>
                    <a:pt x="162862" y="1717872"/>
                  </a:cubicBezTo>
                  <a:lnTo>
                    <a:pt x="458168" y="1536523"/>
                  </a:lnTo>
                  <a:cubicBezTo>
                    <a:pt x="461687" y="1534362"/>
                    <a:pt x="465736" y="1533218"/>
                    <a:pt x="469866" y="1533218"/>
                  </a:cubicBezTo>
                  <a:lnTo>
                    <a:pt x="4190534" y="1533218"/>
                  </a:lnTo>
                  <a:cubicBezTo>
                    <a:pt x="4192209" y="1533218"/>
                    <a:pt x="4193816" y="1532552"/>
                    <a:pt x="4195000" y="1531368"/>
                  </a:cubicBezTo>
                  <a:cubicBezTo>
                    <a:pt x="4196185" y="1530183"/>
                    <a:pt x="4196850" y="1528577"/>
                    <a:pt x="4196850" y="1526902"/>
                  </a:cubicBezTo>
                  <a:lnTo>
                    <a:pt x="4196850" y="6316"/>
                  </a:lnTo>
                  <a:cubicBezTo>
                    <a:pt x="4196850" y="4641"/>
                    <a:pt x="4196185" y="3034"/>
                    <a:pt x="4195000" y="1850"/>
                  </a:cubicBezTo>
                  <a:cubicBezTo>
                    <a:pt x="4193816" y="665"/>
                    <a:pt x="4192209" y="0"/>
                    <a:pt x="4190534" y="0"/>
                  </a:cubicBezTo>
                  <a:close/>
                </a:path>
              </a:pathLst>
            </a:custGeom>
            <a:solidFill>
              <a:srgbClr val="ECF0F3"/>
            </a:solidFill>
          </p:spPr>
        </p:sp>
        <p:sp>
          <p:nvSpPr>
            <p:cNvPr id="9" name="TextBox 9"/>
            <p:cNvSpPr txBox="1"/>
            <p:nvPr/>
          </p:nvSpPr>
          <p:spPr>
            <a:xfrm>
              <a:off x="0" y="-47625"/>
              <a:ext cx="4196850" cy="157830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320629" y="3268538"/>
            <a:ext cx="3646742" cy="4114800"/>
          </a:xfrm>
          <a:custGeom>
            <a:avLst/>
            <a:gdLst/>
            <a:ahLst/>
            <a:cxnLst/>
            <a:rect l="l" t="t" r="r" b="b"/>
            <a:pathLst>
              <a:path w="3646742" h="4114800">
                <a:moveTo>
                  <a:pt x="0" y="0"/>
                </a:moveTo>
                <a:lnTo>
                  <a:pt x="3646742" y="0"/>
                </a:lnTo>
                <a:lnTo>
                  <a:pt x="364674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3857747" y="72961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SOLUTION</a:t>
            </a:r>
          </a:p>
        </p:txBody>
      </p:sp>
      <p:sp>
        <p:nvSpPr>
          <p:cNvPr id="12" name="TextBox 12"/>
          <p:cNvSpPr txBox="1"/>
          <p:nvPr/>
        </p:nvSpPr>
        <p:spPr>
          <a:xfrm>
            <a:off x="1324385" y="3329798"/>
            <a:ext cx="15934915" cy="4657725"/>
          </a:xfrm>
          <a:prstGeom prst="rect">
            <a:avLst/>
          </a:prstGeom>
        </p:spPr>
        <p:txBody>
          <a:bodyPr lIns="0" tIns="0" rIns="0" bIns="0" rtlCol="0" anchor="t">
            <a:spAutoFit/>
          </a:bodyPr>
          <a:lstStyle/>
          <a:p>
            <a:pPr marL="1295400" lvl="2" indent="-431800" algn="just">
              <a:lnSpc>
                <a:spcPts val="7500"/>
              </a:lnSpc>
              <a:buFont typeface="Arial"/>
              <a:buChar char="⚬"/>
            </a:pPr>
            <a:r>
              <a:rPr lang="en-US" sz="3000" b="1">
                <a:solidFill>
                  <a:srgbClr val="000000"/>
                </a:solidFill>
                <a:latin typeface="Barlow Medium"/>
                <a:ea typeface="Barlow Medium"/>
                <a:cs typeface="Barlow Medium"/>
                <a:sym typeface="Barlow Medium"/>
              </a:rPr>
              <a:t>We have created an IoT-based monitoring system and tracking platform designed specifically for perishable goods.</a:t>
            </a:r>
          </a:p>
          <a:p>
            <a:pPr marL="1295400" lvl="2" indent="-431800" algn="just">
              <a:lnSpc>
                <a:spcPts val="7500"/>
              </a:lnSpc>
              <a:buFont typeface="Arial"/>
              <a:buChar char="⚬"/>
            </a:pPr>
            <a:r>
              <a:rPr lang="en-US" sz="3000" b="1">
                <a:solidFill>
                  <a:srgbClr val="000000"/>
                </a:solidFill>
                <a:latin typeface="Barlow Medium"/>
                <a:ea typeface="Barlow Medium"/>
                <a:cs typeface="Barlow Medium"/>
                <a:sym typeface="Barlow Medium"/>
              </a:rPr>
              <a:t> It combines sensors, cloud services, and a mobile app to give end-to-end visibility and control to everyone in the supply chain.</a:t>
            </a:r>
          </a:p>
          <a:p>
            <a:pPr algn="just">
              <a:lnSpc>
                <a:spcPts val="7500"/>
              </a:lnSpc>
            </a:pPr>
            <a:endParaRPr lang="en-US" sz="3000" b="1">
              <a:solidFill>
                <a:srgbClr val="000000"/>
              </a:solidFill>
              <a:latin typeface="Barlow Medium"/>
              <a:ea typeface="Barlow Medium"/>
              <a:cs typeface="Barlow Medium"/>
              <a:sym typeface="Barlow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grpSp>
        <p:nvGrpSpPr>
          <p:cNvPr id="3" name="Group 3"/>
          <p:cNvGrpSpPr/>
          <p:nvPr/>
        </p:nvGrpSpPr>
        <p:grpSpPr>
          <a:xfrm>
            <a:off x="1675329" y="2390631"/>
            <a:ext cx="1843665" cy="3344736"/>
            <a:chOff x="0" y="0"/>
            <a:chExt cx="406400" cy="737282"/>
          </a:xfrm>
        </p:grpSpPr>
        <p:sp>
          <p:nvSpPr>
            <p:cNvPr id="4" name="Freeform 4"/>
            <p:cNvSpPr/>
            <p:nvPr/>
          </p:nvSpPr>
          <p:spPr>
            <a:xfrm>
              <a:off x="0" y="0"/>
              <a:ext cx="406400" cy="737282"/>
            </a:xfrm>
            <a:custGeom>
              <a:avLst/>
              <a:gdLst/>
              <a:ahLst/>
              <a:cxnLst/>
              <a:rect l="l" t="t" r="r" b="b"/>
              <a:pathLst>
                <a:path w="406400" h="737282">
                  <a:moveTo>
                    <a:pt x="0" y="0"/>
                  </a:moveTo>
                  <a:lnTo>
                    <a:pt x="406400" y="0"/>
                  </a:lnTo>
                  <a:lnTo>
                    <a:pt x="406400" y="737282"/>
                  </a:lnTo>
                  <a:lnTo>
                    <a:pt x="0" y="737282"/>
                  </a:lnTo>
                  <a:close/>
                </a:path>
              </a:pathLst>
            </a:custGeom>
            <a:solidFill>
              <a:srgbClr val="F6FAFA"/>
            </a:solidFill>
            <a:ln cap="sq">
              <a:noFill/>
              <a:prstDash val="solid"/>
              <a:miter/>
            </a:ln>
          </p:spPr>
        </p:sp>
        <p:sp>
          <p:nvSpPr>
            <p:cNvPr id="5" name="TextBox 5"/>
            <p:cNvSpPr txBox="1"/>
            <p:nvPr/>
          </p:nvSpPr>
          <p:spPr>
            <a:xfrm>
              <a:off x="0" y="-47625"/>
              <a:ext cx="406400" cy="78490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425333" y="2390631"/>
            <a:ext cx="1843665" cy="3344736"/>
            <a:chOff x="0" y="0"/>
            <a:chExt cx="406400" cy="737282"/>
          </a:xfrm>
        </p:grpSpPr>
        <p:sp>
          <p:nvSpPr>
            <p:cNvPr id="7" name="Freeform 7"/>
            <p:cNvSpPr/>
            <p:nvPr/>
          </p:nvSpPr>
          <p:spPr>
            <a:xfrm>
              <a:off x="0" y="0"/>
              <a:ext cx="406400" cy="737282"/>
            </a:xfrm>
            <a:custGeom>
              <a:avLst/>
              <a:gdLst/>
              <a:ahLst/>
              <a:cxnLst/>
              <a:rect l="l" t="t" r="r" b="b"/>
              <a:pathLst>
                <a:path w="406400" h="737282">
                  <a:moveTo>
                    <a:pt x="0" y="0"/>
                  </a:moveTo>
                  <a:lnTo>
                    <a:pt x="406400" y="0"/>
                  </a:lnTo>
                  <a:lnTo>
                    <a:pt x="406400" y="737282"/>
                  </a:lnTo>
                  <a:lnTo>
                    <a:pt x="0" y="737282"/>
                  </a:lnTo>
                  <a:close/>
                </a:path>
              </a:pathLst>
            </a:custGeom>
            <a:solidFill>
              <a:srgbClr val="F9FBFB"/>
            </a:solidFill>
            <a:ln cap="sq">
              <a:noFill/>
              <a:prstDash val="solid"/>
              <a:miter/>
            </a:ln>
          </p:spPr>
        </p:sp>
        <p:sp>
          <p:nvSpPr>
            <p:cNvPr id="8" name="TextBox 8"/>
            <p:cNvSpPr txBox="1"/>
            <p:nvPr/>
          </p:nvSpPr>
          <p:spPr>
            <a:xfrm>
              <a:off x="0" y="-47625"/>
              <a:ext cx="406400" cy="784907"/>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2543027" y="7983029"/>
            <a:ext cx="0" cy="941896"/>
          </a:xfrm>
          <a:prstGeom prst="line">
            <a:avLst/>
          </a:prstGeom>
          <a:ln w="38100" cap="flat">
            <a:solidFill>
              <a:srgbClr val="000000"/>
            </a:solidFill>
            <a:prstDash val="sysDash"/>
            <a:headEnd type="none" w="sm" len="sm"/>
            <a:tailEnd type="none" w="sm" len="sm"/>
          </a:ln>
        </p:spPr>
      </p:sp>
      <p:grpSp>
        <p:nvGrpSpPr>
          <p:cNvPr id="10" name="Group 10"/>
          <p:cNvGrpSpPr/>
          <p:nvPr/>
        </p:nvGrpSpPr>
        <p:grpSpPr>
          <a:xfrm>
            <a:off x="2376339" y="8924925"/>
            <a:ext cx="333375" cy="33337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476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10330" y="3144526"/>
            <a:ext cx="4103493" cy="3689777"/>
            <a:chOff x="0" y="0"/>
            <a:chExt cx="1080755" cy="971793"/>
          </a:xfrm>
        </p:grpSpPr>
        <p:sp>
          <p:nvSpPr>
            <p:cNvPr id="14" name="Freeform 14"/>
            <p:cNvSpPr/>
            <p:nvPr/>
          </p:nvSpPr>
          <p:spPr>
            <a:xfrm>
              <a:off x="0" y="0"/>
              <a:ext cx="1080755" cy="971793"/>
            </a:xfrm>
            <a:custGeom>
              <a:avLst/>
              <a:gdLst/>
              <a:ahLst/>
              <a:cxnLst/>
              <a:rect l="l" t="t" r="r" b="b"/>
              <a:pathLst>
                <a:path w="1080755" h="971793">
                  <a:moveTo>
                    <a:pt x="43393" y="0"/>
                  </a:moveTo>
                  <a:lnTo>
                    <a:pt x="1037362" y="0"/>
                  </a:lnTo>
                  <a:cubicBezTo>
                    <a:pt x="1061328" y="0"/>
                    <a:pt x="1080755" y="19428"/>
                    <a:pt x="1080755" y="43393"/>
                  </a:cubicBezTo>
                  <a:lnTo>
                    <a:pt x="1080755" y="928400"/>
                  </a:lnTo>
                  <a:cubicBezTo>
                    <a:pt x="1080755" y="939908"/>
                    <a:pt x="1076184" y="950946"/>
                    <a:pt x="1068046" y="959083"/>
                  </a:cubicBezTo>
                  <a:cubicBezTo>
                    <a:pt x="1059908" y="967221"/>
                    <a:pt x="1048871" y="971793"/>
                    <a:pt x="1037362" y="971793"/>
                  </a:cubicBezTo>
                  <a:lnTo>
                    <a:pt x="43393" y="971793"/>
                  </a:lnTo>
                  <a:cubicBezTo>
                    <a:pt x="31885" y="971793"/>
                    <a:pt x="20847" y="967221"/>
                    <a:pt x="12710" y="959083"/>
                  </a:cubicBezTo>
                  <a:cubicBezTo>
                    <a:pt x="4572" y="950946"/>
                    <a:pt x="0" y="939908"/>
                    <a:pt x="0" y="928400"/>
                  </a:cubicBezTo>
                  <a:lnTo>
                    <a:pt x="0" y="43393"/>
                  </a:lnTo>
                  <a:cubicBezTo>
                    <a:pt x="0" y="31885"/>
                    <a:pt x="4572" y="20847"/>
                    <a:pt x="12710" y="12710"/>
                  </a:cubicBezTo>
                  <a:cubicBezTo>
                    <a:pt x="20847" y="4572"/>
                    <a:pt x="31885" y="0"/>
                    <a:pt x="43393" y="0"/>
                  </a:cubicBezTo>
                  <a:close/>
                </a:path>
              </a:pathLst>
            </a:custGeom>
            <a:solidFill>
              <a:srgbClr val="FFFFFF"/>
            </a:solidFill>
            <a:ln w="38100" cap="rnd">
              <a:solidFill>
                <a:srgbClr val="5F0F40"/>
              </a:solidFill>
              <a:prstDash val="solid"/>
              <a:round/>
            </a:ln>
          </p:spPr>
        </p:sp>
        <p:sp>
          <p:nvSpPr>
            <p:cNvPr id="15" name="TextBox 15"/>
            <p:cNvSpPr txBox="1"/>
            <p:nvPr/>
          </p:nvSpPr>
          <p:spPr>
            <a:xfrm>
              <a:off x="0" y="-47625"/>
              <a:ext cx="1080755" cy="10194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175337" y="2390631"/>
            <a:ext cx="1843665" cy="3344736"/>
            <a:chOff x="0" y="0"/>
            <a:chExt cx="406400" cy="737282"/>
          </a:xfrm>
        </p:grpSpPr>
        <p:sp>
          <p:nvSpPr>
            <p:cNvPr id="17" name="Freeform 17"/>
            <p:cNvSpPr/>
            <p:nvPr/>
          </p:nvSpPr>
          <p:spPr>
            <a:xfrm>
              <a:off x="0" y="0"/>
              <a:ext cx="406400" cy="737282"/>
            </a:xfrm>
            <a:custGeom>
              <a:avLst/>
              <a:gdLst/>
              <a:ahLst/>
              <a:cxnLst/>
              <a:rect l="l" t="t" r="r" b="b"/>
              <a:pathLst>
                <a:path w="406400" h="737282">
                  <a:moveTo>
                    <a:pt x="0" y="0"/>
                  </a:moveTo>
                  <a:lnTo>
                    <a:pt x="406400" y="0"/>
                  </a:lnTo>
                  <a:lnTo>
                    <a:pt x="406400" y="737282"/>
                  </a:lnTo>
                  <a:lnTo>
                    <a:pt x="0" y="737282"/>
                  </a:lnTo>
                  <a:close/>
                </a:path>
              </a:pathLst>
            </a:custGeom>
            <a:solidFill>
              <a:srgbClr val="FBFCFD"/>
            </a:solidFill>
            <a:ln cap="sq">
              <a:noFill/>
              <a:prstDash val="solid"/>
              <a:miter/>
            </a:ln>
          </p:spPr>
        </p:sp>
        <p:sp>
          <p:nvSpPr>
            <p:cNvPr id="18" name="TextBox 18"/>
            <p:cNvSpPr txBox="1"/>
            <p:nvPr/>
          </p:nvSpPr>
          <p:spPr>
            <a:xfrm>
              <a:off x="0" y="-47625"/>
              <a:ext cx="406400" cy="7849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925341" y="2390631"/>
            <a:ext cx="1843665" cy="3344736"/>
            <a:chOff x="0" y="0"/>
            <a:chExt cx="406400" cy="737282"/>
          </a:xfrm>
        </p:grpSpPr>
        <p:sp>
          <p:nvSpPr>
            <p:cNvPr id="20" name="Freeform 20"/>
            <p:cNvSpPr/>
            <p:nvPr/>
          </p:nvSpPr>
          <p:spPr>
            <a:xfrm>
              <a:off x="0" y="0"/>
              <a:ext cx="406400" cy="737282"/>
            </a:xfrm>
            <a:custGeom>
              <a:avLst/>
              <a:gdLst/>
              <a:ahLst/>
              <a:cxnLst/>
              <a:rect l="l" t="t" r="r" b="b"/>
              <a:pathLst>
                <a:path w="406400" h="737282">
                  <a:moveTo>
                    <a:pt x="0" y="0"/>
                  </a:moveTo>
                  <a:lnTo>
                    <a:pt x="406400" y="0"/>
                  </a:lnTo>
                  <a:lnTo>
                    <a:pt x="406400" y="737282"/>
                  </a:lnTo>
                  <a:lnTo>
                    <a:pt x="0" y="737282"/>
                  </a:lnTo>
                  <a:close/>
                </a:path>
              </a:pathLst>
            </a:custGeom>
            <a:solidFill>
              <a:srgbClr val="F7FAFB"/>
            </a:solidFill>
            <a:ln cap="sq">
              <a:noFill/>
              <a:prstDash val="solid"/>
              <a:miter/>
            </a:ln>
          </p:spPr>
        </p:sp>
        <p:sp>
          <p:nvSpPr>
            <p:cNvPr id="21" name="TextBox 21"/>
            <p:cNvSpPr txBox="1"/>
            <p:nvPr/>
          </p:nvSpPr>
          <p:spPr>
            <a:xfrm>
              <a:off x="0" y="-47625"/>
              <a:ext cx="406400" cy="784907"/>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279964" y="2161402"/>
            <a:ext cx="634394" cy="634394"/>
            <a:chOff x="0" y="0"/>
            <a:chExt cx="845859" cy="845859"/>
          </a:xfrm>
        </p:grpSpPr>
        <p:grpSp>
          <p:nvGrpSpPr>
            <p:cNvPr id="23" name="Group 23"/>
            <p:cNvGrpSpPr/>
            <p:nvPr/>
          </p:nvGrpSpPr>
          <p:grpSpPr>
            <a:xfrm>
              <a:off x="0" y="0"/>
              <a:ext cx="845859" cy="84585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57150" cap="sq">
                <a:solidFill>
                  <a:srgbClr val="FFFFFF"/>
                </a:solidFill>
                <a:prstDash val="solid"/>
                <a:miter/>
              </a:ln>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26" name="TextBox 26"/>
            <p:cNvSpPr txBox="1"/>
            <p:nvPr/>
          </p:nvSpPr>
          <p:spPr>
            <a:xfrm>
              <a:off x="0" y="235604"/>
              <a:ext cx="845859" cy="365125"/>
            </a:xfrm>
            <a:prstGeom prst="rect">
              <a:avLst/>
            </a:prstGeom>
          </p:spPr>
          <p:txBody>
            <a:bodyPr lIns="0" tIns="0" rIns="0" bIns="0" rtlCol="0" anchor="t">
              <a:spAutoFit/>
            </a:bodyPr>
            <a:lstStyle/>
            <a:p>
              <a:pPr algn="ctr">
                <a:lnSpc>
                  <a:spcPts val="2160"/>
                </a:lnSpc>
              </a:pPr>
              <a:r>
                <a:rPr lang="en-US" sz="1800" b="1">
                  <a:solidFill>
                    <a:srgbClr val="FFFFFF"/>
                  </a:solidFill>
                  <a:latin typeface="Roboto Bold"/>
                  <a:ea typeface="Roboto Bold"/>
                  <a:cs typeface="Roboto Bold"/>
                  <a:sym typeface="Roboto Bold"/>
                </a:rPr>
                <a:t>01</a:t>
              </a:r>
            </a:p>
          </p:txBody>
        </p:sp>
      </p:grpSp>
      <p:grpSp>
        <p:nvGrpSpPr>
          <p:cNvPr id="27" name="Group 27"/>
          <p:cNvGrpSpPr/>
          <p:nvPr/>
        </p:nvGrpSpPr>
        <p:grpSpPr>
          <a:xfrm>
            <a:off x="6635943" y="2161402"/>
            <a:ext cx="634394" cy="634394"/>
            <a:chOff x="0" y="0"/>
            <a:chExt cx="845859" cy="845859"/>
          </a:xfrm>
        </p:grpSpPr>
        <p:grpSp>
          <p:nvGrpSpPr>
            <p:cNvPr id="28" name="Group 28"/>
            <p:cNvGrpSpPr/>
            <p:nvPr/>
          </p:nvGrpSpPr>
          <p:grpSpPr>
            <a:xfrm>
              <a:off x="0" y="0"/>
              <a:ext cx="845859" cy="84585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57150" cap="sq">
                <a:solidFill>
                  <a:srgbClr val="FFFFFF"/>
                </a:solidFill>
                <a:prstDash val="solid"/>
                <a:miter/>
              </a:ln>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1" name="TextBox 31"/>
            <p:cNvSpPr txBox="1"/>
            <p:nvPr/>
          </p:nvSpPr>
          <p:spPr>
            <a:xfrm>
              <a:off x="0" y="235604"/>
              <a:ext cx="845859" cy="365125"/>
            </a:xfrm>
            <a:prstGeom prst="rect">
              <a:avLst/>
            </a:prstGeom>
          </p:spPr>
          <p:txBody>
            <a:bodyPr lIns="0" tIns="0" rIns="0" bIns="0" rtlCol="0" anchor="t">
              <a:spAutoFit/>
            </a:bodyPr>
            <a:lstStyle/>
            <a:p>
              <a:pPr algn="ctr">
                <a:lnSpc>
                  <a:spcPts val="2160"/>
                </a:lnSpc>
              </a:pPr>
              <a:r>
                <a:rPr lang="en-US" sz="1800" b="1">
                  <a:solidFill>
                    <a:srgbClr val="FFFFFF"/>
                  </a:solidFill>
                  <a:latin typeface="Roboto Bold"/>
                  <a:ea typeface="Roboto Bold"/>
                  <a:cs typeface="Roboto Bold"/>
                  <a:sym typeface="Roboto Bold"/>
                </a:rPr>
                <a:t>02</a:t>
              </a:r>
            </a:p>
          </p:txBody>
        </p:sp>
      </p:grpSp>
      <p:grpSp>
        <p:nvGrpSpPr>
          <p:cNvPr id="32" name="Group 32"/>
          <p:cNvGrpSpPr/>
          <p:nvPr/>
        </p:nvGrpSpPr>
        <p:grpSpPr>
          <a:xfrm>
            <a:off x="11326757" y="2161402"/>
            <a:ext cx="634394" cy="634394"/>
            <a:chOff x="0" y="0"/>
            <a:chExt cx="845859" cy="845859"/>
          </a:xfrm>
        </p:grpSpPr>
        <p:grpSp>
          <p:nvGrpSpPr>
            <p:cNvPr id="33" name="Group 33"/>
            <p:cNvGrpSpPr/>
            <p:nvPr/>
          </p:nvGrpSpPr>
          <p:grpSpPr>
            <a:xfrm>
              <a:off x="0" y="0"/>
              <a:ext cx="845859" cy="84585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57150" cap="sq">
                <a:solidFill>
                  <a:srgbClr val="FFFFFF"/>
                </a:solidFill>
                <a:prstDash val="solid"/>
                <a:miter/>
              </a:ln>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6" name="TextBox 36"/>
            <p:cNvSpPr txBox="1"/>
            <p:nvPr/>
          </p:nvSpPr>
          <p:spPr>
            <a:xfrm>
              <a:off x="0" y="235604"/>
              <a:ext cx="845859" cy="365125"/>
            </a:xfrm>
            <a:prstGeom prst="rect">
              <a:avLst/>
            </a:prstGeom>
          </p:spPr>
          <p:txBody>
            <a:bodyPr lIns="0" tIns="0" rIns="0" bIns="0" rtlCol="0" anchor="t">
              <a:spAutoFit/>
            </a:bodyPr>
            <a:lstStyle/>
            <a:p>
              <a:pPr algn="ctr">
                <a:lnSpc>
                  <a:spcPts val="2160"/>
                </a:lnSpc>
              </a:pPr>
              <a:r>
                <a:rPr lang="en-US" sz="1800" b="1">
                  <a:solidFill>
                    <a:srgbClr val="FFFFFF"/>
                  </a:solidFill>
                  <a:latin typeface="Roboto Bold"/>
                  <a:ea typeface="Roboto Bold"/>
                  <a:cs typeface="Roboto Bold"/>
                  <a:sym typeface="Roboto Bold"/>
                </a:rPr>
                <a:t>03</a:t>
              </a:r>
            </a:p>
          </p:txBody>
        </p:sp>
      </p:grpSp>
      <p:grpSp>
        <p:nvGrpSpPr>
          <p:cNvPr id="37" name="Group 37"/>
          <p:cNvGrpSpPr/>
          <p:nvPr/>
        </p:nvGrpSpPr>
        <p:grpSpPr>
          <a:xfrm>
            <a:off x="15974108" y="2161402"/>
            <a:ext cx="634394" cy="634394"/>
            <a:chOff x="0" y="0"/>
            <a:chExt cx="845859" cy="845859"/>
          </a:xfrm>
        </p:grpSpPr>
        <p:grpSp>
          <p:nvGrpSpPr>
            <p:cNvPr id="38" name="Group 38"/>
            <p:cNvGrpSpPr/>
            <p:nvPr/>
          </p:nvGrpSpPr>
          <p:grpSpPr>
            <a:xfrm>
              <a:off x="0" y="0"/>
              <a:ext cx="845859" cy="84585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57150" cap="sq">
                <a:solidFill>
                  <a:srgbClr val="FFFFFF"/>
                </a:solidFill>
                <a:prstDash val="solid"/>
                <a:miter/>
              </a:ln>
            </p:spPr>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1" name="TextBox 41"/>
            <p:cNvSpPr txBox="1"/>
            <p:nvPr/>
          </p:nvSpPr>
          <p:spPr>
            <a:xfrm>
              <a:off x="0" y="235604"/>
              <a:ext cx="845859" cy="365125"/>
            </a:xfrm>
            <a:prstGeom prst="rect">
              <a:avLst/>
            </a:prstGeom>
          </p:spPr>
          <p:txBody>
            <a:bodyPr lIns="0" tIns="0" rIns="0" bIns="0" rtlCol="0" anchor="t">
              <a:spAutoFit/>
            </a:bodyPr>
            <a:lstStyle/>
            <a:p>
              <a:pPr algn="ctr">
                <a:lnSpc>
                  <a:spcPts val="2160"/>
                </a:lnSpc>
              </a:pPr>
              <a:r>
                <a:rPr lang="en-US" sz="1800" b="1">
                  <a:solidFill>
                    <a:srgbClr val="FFFFFF"/>
                  </a:solidFill>
                  <a:latin typeface="Roboto Bold"/>
                  <a:ea typeface="Roboto Bold"/>
                  <a:cs typeface="Roboto Bold"/>
                  <a:sym typeface="Roboto Bold"/>
                </a:rPr>
                <a:t>04</a:t>
              </a:r>
            </a:p>
          </p:txBody>
        </p:sp>
      </p:grpSp>
      <p:sp>
        <p:nvSpPr>
          <p:cNvPr id="42" name="Freeform 42"/>
          <p:cNvSpPr/>
          <p:nvPr/>
        </p:nvSpPr>
        <p:spPr>
          <a:xfrm rot="-744362" flipV="1">
            <a:off x="-2411858" y="-717020"/>
            <a:ext cx="5808362" cy="2040187"/>
          </a:xfrm>
          <a:custGeom>
            <a:avLst/>
            <a:gdLst/>
            <a:ahLst/>
            <a:cxnLst/>
            <a:rect l="l" t="t" r="r" b="b"/>
            <a:pathLst>
              <a:path w="5808362" h="2040187">
                <a:moveTo>
                  <a:pt x="0" y="2040188"/>
                </a:moveTo>
                <a:lnTo>
                  <a:pt x="5808362" y="2040188"/>
                </a:lnTo>
                <a:lnTo>
                  <a:pt x="5808362" y="0"/>
                </a:lnTo>
                <a:lnTo>
                  <a:pt x="0" y="0"/>
                </a:lnTo>
                <a:lnTo>
                  <a:pt x="0" y="2040188"/>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sp>
      <p:sp>
        <p:nvSpPr>
          <p:cNvPr id="43" name="Freeform 43"/>
          <p:cNvSpPr/>
          <p:nvPr/>
        </p:nvSpPr>
        <p:spPr>
          <a:xfrm rot="-3065466">
            <a:off x="13976770" y="7034213"/>
            <a:ext cx="6636774" cy="4114800"/>
          </a:xfrm>
          <a:custGeom>
            <a:avLst/>
            <a:gdLst/>
            <a:ahLst/>
            <a:cxnLst/>
            <a:rect l="l" t="t" r="r" b="b"/>
            <a:pathLst>
              <a:path w="6636774" h="4114800">
                <a:moveTo>
                  <a:pt x="0" y="0"/>
                </a:moveTo>
                <a:lnTo>
                  <a:pt x="6636775" y="0"/>
                </a:lnTo>
                <a:lnTo>
                  <a:pt x="6636775"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a:ln cap="sq">
            <a:noFill/>
            <a:prstDash val="solid"/>
            <a:miter/>
          </a:ln>
        </p:spPr>
      </p:sp>
      <p:sp>
        <p:nvSpPr>
          <p:cNvPr id="44" name="Freeform 44"/>
          <p:cNvSpPr/>
          <p:nvPr/>
        </p:nvSpPr>
        <p:spPr>
          <a:xfrm rot="-5400000">
            <a:off x="1273765" y="3395612"/>
            <a:ext cx="2576623" cy="3187604"/>
          </a:xfrm>
          <a:custGeom>
            <a:avLst/>
            <a:gdLst/>
            <a:ahLst/>
            <a:cxnLst/>
            <a:rect l="l" t="t" r="r" b="b"/>
            <a:pathLst>
              <a:path w="2576623" h="3187604">
                <a:moveTo>
                  <a:pt x="0" y="0"/>
                </a:moveTo>
                <a:lnTo>
                  <a:pt x="2576623" y="0"/>
                </a:lnTo>
                <a:lnTo>
                  <a:pt x="2576623" y="3187604"/>
                </a:lnTo>
                <a:lnTo>
                  <a:pt x="0" y="3187604"/>
                </a:lnTo>
                <a:lnTo>
                  <a:pt x="0" y="0"/>
                </a:lnTo>
                <a:close/>
              </a:path>
            </a:pathLst>
          </a:custGeom>
          <a:blipFill>
            <a:blip r:embed="rId7"/>
            <a:stretch>
              <a:fillRect l="-13675" t="-23609" r="-30418" b="-31690"/>
            </a:stretch>
          </a:blipFill>
        </p:spPr>
      </p:sp>
      <p:sp>
        <p:nvSpPr>
          <p:cNvPr id="45" name="TextBox 45"/>
          <p:cNvSpPr txBox="1"/>
          <p:nvPr/>
        </p:nvSpPr>
        <p:spPr>
          <a:xfrm>
            <a:off x="4379632" y="624840"/>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SAMPLE OUTPUT</a:t>
            </a:r>
          </a:p>
        </p:txBody>
      </p:sp>
      <p:sp>
        <p:nvSpPr>
          <p:cNvPr id="46" name="TextBox 46"/>
          <p:cNvSpPr txBox="1"/>
          <p:nvPr/>
        </p:nvSpPr>
        <p:spPr>
          <a:xfrm>
            <a:off x="1372931" y="6996228"/>
            <a:ext cx="2484816" cy="73342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Smart IoT Sensors</a:t>
            </a:r>
          </a:p>
        </p:txBody>
      </p:sp>
      <p:grpSp>
        <p:nvGrpSpPr>
          <p:cNvPr id="47" name="Group 47"/>
          <p:cNvGrpSpPr/>
          <p:nvPr/>
        </p:nvGrpSpPr>
        <p:grpSpPr>
          <a:xfrm>
            <a:off x="4973832" y="3144526"/>
            <a:ext cx="4103493" cy="3689777"/>
            <a:chOff x="0" y="0"/>
            <a:chExt cx="1080755" cy="971793"/>
          </a:xfrm>
        </p:grpSpPr>
        <p:sp>
          <p:nvSpPr>
            <p:cNvPr id="48" name="Freeform 48"/>
            <p:cNvSpPr/>
            <p:nvPr/>
          </p:nvSpPr>
          <p:spPr>
            <a:xfrm>
              <a:off x="0" y="0"/>
              <a:ext cx="1080755" cy="971793"/>
            </a:xfrm>
            <a:custGeom>
              <a:avLst/>
              <a:gdLst/>
              <a:ahLst/>
              <a:cxnLst/>
              <a:rect l="l" t="t" r="r" b="b"/>
              <a:pathLst>
                <a:path w="1080755" h="971793">
                  <a:moveTo>
                    <a:pt x="43393" y="0"/>
                  </a:moveTo>
                  <a:lnTo>
                    <a:pt x="1037362" y="0"/>
                  </a:lnTo>
                  <a:cubicBezTo>
                    <a:pt x="1061328" y="0"/>
                    <a:pt x="1080755" y="19428"/>
                    <a:pt x="1080755" y="43393"/>
                  </a:cubicBezTo>
                  <a:lnTo>
                    <a:pt x="1080755" y="928400"/>
                  </a:lnTo>
                  <a:cubicBezTo>
                    <a:pt x="1080755" y="939908"/>
                    <a:pt x="1076184" y="950946"/>
                    <a:pt x="1068046" y="959083"/>
                  </a:cubicBezTo>
                  <a:cubicBezTo>
                    <a:pt x="1059908" y="967221"/>
                    <a:pt x="1048871" y="971793"/>
                    <a:pt x="1037362" y="971793"/>
                  </a:cubicBezTo>
                  <a:lnTo>
                    <a:pt x="43393" y="971793"/>
                  </a:lnTo>
                  <a:cubicBezTo>
                    <a:pt x="31885" y="971793"/>
                    <a:pt x="20847" y="967221"/>
                    <a:pt x="12710" y="959083"/>
                  </a:cubicBezTo>
                  <a:cubicBezTo>
                    <a:pt x="4572" y="950946"/>
                    <a:pt x="0" y="939908"/>
                    <a:pt x="0" y="928400"/>
                  </a:cubicBezTo>
                  <a:lnTo>
                    <a:pt x="0" y="43393"/>
                  </a:lnTo>
                  <a:cubicBezTo>
                    <a:pt x="0" y="31885"/>
                    <a:pt x="4572" y="20847"/>
                    <a:pt x="12710" y="12710"/>
                  </a:cubicBezTo>
                  <a:cubicBezTo>
                    <a:pt x="20847" y="4572"/>
                    <a:pt x="31885" y="0"/>
                    <a:pt x="43393" y="0"/>
                  </a:cubicBezTo>
                  <a:close/>
                </a:path>
              </a:pathLst>
            </a:custGeom>
            <a:solidFill>
              <a:srgbClr val="FFFFFF"/>
            </a:solidFill>
            <a:ln w="38100" cap="rnd">
              <a:solidFill>
                <a:srgbClr val="5F0F40"/>
              </a:solidFill>
              <a:prstDash val="solid"/>
              <a:round/>
            </a:ln>
          </p:spPr>
        </p:sp>
        <p:sp>
          <p:nvSpPr>
            <p:cNvPr id="49" name="TextBox 49"/>
            <p:cNvSpPr txBox="1"/>
            <p:nvPr/>
          </p:nvSpPr>
          <p:spPr>
            <a:xfrm>
              <a:off x="0" y="-47625"/>
              <a:ext cx="1080755" cy="1019418"/>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9506482" y="3144526"/>
            <a:ext cx="4103493" cy="3689777"/>
            <a:chOff x="0" y="0"/>
            <a:chExt cx="1080755" cy="971793"/>
          </a:xfrm>
        </p:grpSpPr>
        <p:sp>
          <p:nvSpPr>
            <p:cNvPr id="51" name="Freeform 51"/>
            <p:cNvSpPr/>
            <p:nvPr/>
          </p:nvSpPr>
          <p:spPr>
            <a:xfrm>
              <a:off x="0" y="0"/>
              <a:ext cx="1080755" cy="971793"/>
            </a:xfrm>
            <a:custGeom>
              <a:avLst/>
              <a:gdLst/>
              <a:ahLst/>
              <a:cxnLst/>
              <a:rect l="l" t="t" r="r" b="b"/>
              <a:pathLst>
                <a:path w="1080755" h="971793">
                  <a:moveTo>
                    <a:pt x="43393" y="0"/>
                  </a:moveTo>
                  <a:lnTo>
                    <a:pt x="1037362" y="0"/>
                  </a:lnTo>
                  <a:cubicBezTo>
                    <a:pt x="1061328" y="0"/>
                    <a:pt x="1080755" y="19428"/>
                    <a:pt x="1080755" y="43393"/>
                  </a:cubicBezTo>
                  <a:lnTo>
                    <a:pt x="1080755" y="928400"/>
                  </a:lnTo>
                  <a:cubicBezTo>
                    <a:pt x="1080755" y="939908"/>
                    <a:pt x="1076184" y="950946"/>
                    <a:pt x="1068046" y="959083"/>
                  </a:cubicBezTo>
                  <a:cubicBezTo>
                    <a:pt x="1059908" y="967221"/>
                    <a:pt x="1048871" y="971793"/>
                    <a:pt x="1037362" y="971793"/>
                  </a:cubicBezTo>
                  <a:lnTo>
                    <a:pt x="43393" y="971793"/>
                  </a:lnTo>
                  <a:cubicBezTo>
                    <a:pt x="31885" y="971793"/>
                    <a:pt x="20847" y="967221"/>
                    <a:pt x="12710" y="959083"/>
                  </a:cubicBezTo>
                  <a:cubicBezTo>
                    <a:pt x="4572" y="950946"/>
                    <a:pt x="0" y="939908"/>
                    <a:pt x="0" y="928400"/>
                  </a:cubicBezTo>
                  <a:lnTo>
                    <a:pt x="0" y="43393"/>
                  </a:lnTo>
                  <a:cubicBezTo>
                    <a:pt x="0" y="31885"/>
                    <a:pt x="4572" y="20847"/>
                    <a:pt x="12710" y="12710"/>
                  </a:cubicBezTo>
                  <a:cubicBezTo>
                    <a:pt x="20847" y="4572"/>
                    <a:pt x="31885" y="0"/>
                    <a:pt x="43393" y="0"/>
                  </a:cubicBezTo>
                  <a:close/>
                </a:path>
              </a:pathLst>
            </a:custGeom>
            <a:solidFill>
              <a:srgbClr val="FFFFFF"/>
            </a:solidFill>
            <a:ln w="38100" cap="rnd">
              <a:solidFill>
                <a:srgbClr val="5F0F40"/>
              </a:solidFill>
              <a:prstDash val="solid"/>
              <a:round/>
            </a:ln>
          </p:spPr>
        </p:sp>
        <p:sp>
          <p:nvSpPr>
            <p:cNvPr id="52" name="TextBox 52"/>
            <p:cNvSpPr txBox="1"/>
            <p:nvPr/>
          </p:nvSpPr>
          <p:spPr>
            <a:xfrm>
              <a:off x="0" y="-47625"/>
              <a:ext cx="1080755" cy="1019418"/>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5777660" y="3393445"/>
            <a:ext cx="2495836" cy="3191940"/>
            <a:chOff x="0" y="0"/>
            <a:chExt cx="4258963" cy="5446812"/>
          </a:xfrm>
        </p:grpSpPr>
        <p:sp>
          <p:nvSpPr>
            <p:cNvPr id="54" name="Freeform 54"/>
            <p:cNvSpPr/>
            <p:nvPr/>
          </p:nvSpPr>
          <p:spPr>
            <a:xfrm>
              <a:off x="0" y="0"/>
              <a:ext cx="4258945" cy="5446776"/>
            </a:xfrm>
            <a:custGeom>
              <a:avLst/>
              <a:gdLst/>
              <a:ahLst/>
              <a:cxnLst/>
              <a:rect l="l" t="t" r="r" b="b"/>
              <a:pathLst>
                <a:path w="4258945" h="5446776">
                  <a:moveTo>
                    <a:pt x="0" y="0"/>
                  </a:moveTo>
                  <a:lnTo>
                    <a:pt x="4258945" y="0"/>
                  </a:lnTo>
                  <a:lnTo>
                    <a:pt x="4258945" y="5446776"/>
                  </a:lnTo>
                  <a:lnTo>
                    <a:pt x="0" y="5446776"/>
                  </a:lnTo>
                  <a:lnTo>
                    <a:pt x="0" y="0"/>
                  </a:lnTo>
                  <a:close/>
                </a:path>
              </a:pathLst>
            </a:custGeom>
            <a:blipFill>
              <a:blip r:embed="rId8"/>
              <a:stretch>
                <a:fillRect t="-39728" b="-34611"/>
              </a:stretch>
            </a:blipFill>
          </p:spPr>
        </p:sp>
      </p:grpSp>
      <p:grpSp>
        <p:nvGrpSpPr>
          <p:cNvPr id="55" name="Group 55"/>
          <p:cNvGrpSpPr/>
          <p:nvPr/>
        </p:nvGrpSpPr>
        <p:grpSpPr>
          <a:xfrm>
            <a:off x="10334625" y="3331215"/>
            <a:ext cx="2541036" cy="3316399"/>
            <a:chOff x="0" y="0"/>
            <a:chExt cx="3388047" cy="4421865"/>
          </a:xfrm>
        </p:grpSpPr>
        <p:grpSp>
          <p:nvGrpSpPr>
            <p:cNvPr id="56" name="Group 56"/>
            <p:cNvGrpSpPr/>
            <p:nvPr/>
          </p:nvGrpSpPr>
          <p:grpSpPr>
            <a:xfrm>
              <a:off x="0" y="0"/>
              <a:ext cx="3388047" cy="4421865"/>
              <a:chOff x="0" y="0"/>
              <a:chExt cx="4562597" cy="5954813"/>
            </a:xfrm>
          </p:grpSpPr>
          <p:sp>
            <p:nvSpPr>
              <p:cNvPr id="57" name="Freeform 57"/>
              <p:cNvSpPr/>
              <p:nvPr/>
            </p:nvSpPr>
            <p:spPr>
              <a:xfrm>
                <a:off x="0" y="0"/>
                <a:ext cx="4562602" cy="5954776"/>
              </a:xfrm>
              <a:custGeom>
                <a:avLst/>
                <a:gdLst/>
                <a:ahLst/>
                <a:cxnLst/>
                <a:rect l="l" t="t" r="r" b="b"/>
                <a:pathLst>
                  <a:path w="4562602" h="5954776">
                    <a:moveTo>
                      <a:pt x="0" y="0"/>
                    </a:moveTo>
                    <a:lnTo>
                      <a:pt x="4562602" y="0"/>
                    </a:lnTo>
                    <a:lnTo>
                      <a:pt x="4562602" y="5954776"/>
                    </a:lnTo>
                    <a:lnTo>
                      <a:pt x="0" y="5954776"/>
                    </a:lnTo>
                    <a:lnTo>
                      <a:pt x="0" y="0"/>
                    </a:lnTo>
                    <a:close/>
                  </a:path>
                </a:pathLst>
              </a:custGeom>
              <a:blipFill>
                <a:blip r:embed="rId9"/>
                <a:stretch>
                  <a:fillRect t="-5791" b="-65044"/>
                </a:stretch>
              </a:blipFill>
            </p:spPr>
          </p:sp>
        </p:grpSp>
        <p:grpSp>
          <p:nvGrpSpPr>
            <p:cNvPr id="58" name="Group 58"/>
            <p:cNvGrpSpPr/>
            <p:nvPr/>
          </p:nvGrpSpPr>
          <p:grpSpPr>
            <a:xfrm>
              <a:off x="198832" y="1400874"/>
              <a:ext cx="3007692" cy="2535330"/>
              <a:chOff x="0" y="0"/>
              <a:chExt cx="4246977" cy="3579984"/>
            </a:xfrm>
          </p:grpSpPr>
          <p:sp>
            <p:nvSpPr>
              <p:cNvPr id="59" name="Freeform 59"/>
              <p:cNvSpPr/>
              <p:nvPr/>
            </p:nvSpPr>
            <p:spPr>
              <a:xfrm>
                <a:off x="0" y="0"/>
                <a:ext cx="4247007" cy="3580030"/>
              </a:xfrm>
              <a:custGeom>
                <a:avLst/>
                <a:gdLst/>
                <a:ahLst/>
                <a:cxnLst/>
                <a:rect l="l" t="t" r="r" b="b"/>
                <a:pathLst>
                  <a:path w="4247007" h="3580030">
                    <a:moveTo>
                      <a:pt x="0" y="0"/>
                    </a:moveTo>
                    <a:lnTo>
                      <a:pt x="4247007" y="0"/>
                    </a:lnTo>
                    <a:lnTo>
                      <a:pt x="4247007" y="3580030"/>
                    </a:lnTo>
                    <a:lnTo>
                      <a:pt x="0" y="3580030"/>
                    </a:lnTo>
                    <a:lnTo>
                      <a:pt x="0" y="0"/>
                    </a:lnTo>
                    <a:close/>
                  </a:path>
                </a:pathLst>
              </a:custGeom>
              <a:blipFill>
                <a:blip r:embed="rId10"/>
                <a:stretch>
                  <a:fillRect t="-26628" b="-82236"/>
                </a:stretch>
              </a:blipFill>
            </p:spPr>
          </p:sp>
        </p:grpSp>
      </p:grpSp>
      <p:grpSp>
        <p:nvGrpSpPr>
          <p:cNvPr id="60" name="Group 60"/>
          <p:cNvGrpSpPr/>
          <p:nvPr/>
        </p:nvGrpSpPr>
        <p:grpSpPr>
          <a:xfrm>
            <a:off x="13976769" y="3144526"/>
            <a:ext cx="4103493" cy="3689777"/>
            <a:chOff x="0" y="0"/>
            <a:chExt cx="5471324" cy="4919702"/>
          </a:xfrm>
        </p:grpSpPr>
        <p:grpSp>
          <p:nvGrpSpPr>
            <p:cNvPr id="61" name="Group 61"/>
            <p:cNvGrpSpPr/>
            <p:nvPr/>
          </p:nvGrpSpPr>
          <p:grpSpPr>
            <a:xfrm>
              <a:off x="0" y="0"/>
              <a:ext cx="5471324" cy="4919702"/>
              <a:chOff x="0" y="0"/>
              <a:chExt cx="1080755" cy="971793"/>
            </a:xfrm>
          </p:grpSpPr>
          <p:sp>
            <p:nvSpPr>
              <p:cNvPr id="62" name="Freeform 62"/>
              <p:cNvSpPr/>
              <p:nvPr/>
            </p:nvSpPr>
            <p:spPr>
              <a:xfrm>
                <a:off x="0" y="0"/>
                <a:ext cx="1080755" cy="971793"/>
              </a:xfrm>
              <a:custGeom>
                <a:avLst/>
                <a:gdLst/>
                <a:ahLst/>
                <a:cxnLst/>
                <a:rect l="l" t="t" r="r" b="b"/>
                <a:pathLst>
                  <a:path w="1080755" h="971793">
                    <a:moveTo>
                      <a:pt x="43393" y="0"/>
                    </a:moveTo>
                    <a:lnTo>
                      <a:pt x="1037362" y="0"/>
                    </a:lnTo>
                    <a:cubicBezTo>
                      <a:pt x="1061328" y="0"/>
                      <a:pt x="1080755" y="19428"/>
                      <a:pt x="1080755" y="43393"/>
                    </a:cubicBezTo>
                    <a:lnTo>
                      <a:pt x="1080755" y="928400"/>
                    </a:lnTo>
                    <a:cubicBezTo>
                      <a:pt x="1080755" y="939908"/>
                      <a:pt x="1076184" y="950946"/>
                      <a:pt x="1068046" y="959083"/>
                    </a:cubicBezTo>
                    <a:cubicBezTo>
                      <a:pt x="1059908" y="967221"/>
                      <a:pt x="1048871" y="971793"/>
                      <a:pt x="1037362" y="971793"/>
                    </a:cubicBezTo>
                    <a:lnTo>
                      <a:pt x="43393" y="971793"/>
                    </a:lnTo>
                    <a:cubicBezTo>
                      <a:pt x="31885" y="971793"/>
                      <a:pt x="20847" y="967221"/>
                      <a:pt x="12710" y="959083"/>
                    </a:cubicBezTo>
                    <a:cubicBezTo>
                      <a:pt x="4572" y="950946"/>
                      <a:pt x="0" y="939908"/>
                      <a:pt x="0" y="928400"/>
                    </a:cubicBezTo>
                    <a:lnTo>
                      <a:pt x="0" y="43393"/>
                    </a:lnTo>
                    <a:cubicBezTo>
                      <a:pt x="0" y="31885"/>
                      <a:pt x="4572" y="20847"/>
                      <a:pt x="12710" y="12710"/>
                    </a:cubicBezTo>
                    <a:cubicBezTo>
                      <a:pt x="20847" y="4572"/>
                      <a:pt x="31885" y="0"/>
                      <a:pt x="43393" y="0"/>
                    </a:cubicBezTo>
                    <a:close/>
                  </a:path>
                </a:pathLst>
              </a:custGeom>
              <a:solidFill>
                <a:srgbClr val="FFFFFF"/>
              </a:solidFill>
              <a:ln w="38100" cap="rnd">
                <a:solidFill>
                  <a:srgbClr val="5F0F40"/>
                </a:solidFill>
                <a:prstDash val="solid"/>
                <a:round/>
              </a:ln>
            </p:spPr>
          </p:sp>
          <p:sp>
            <p:nvSpPr>
              <p:cNvPr id="63" name="TextBox 63"/>
              <p:cNvSpPr txBox="1"/>
              <p:nvPr/>
            </p:nvSpPr>
            <p:spPr>
              <a:xfrm>
                <a:off x="0" y="-47625"/>
                <a:ext cx="1080755" cy="1019418"/>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642619" y="451641"/>
              <a:ext cx="4239157" cy="4016420"/>
              <a:chOff x="0" y="0"/>
              <a:chExt cx="5228332" cy="4953621"/>
            </a:xfrm>
          </p:grpSpPr>
          <p:sp>
            <p:nvSpPr>
              <p:cNvPr id="65" name="Freeform 65"/>
              <p:cNvSpPr/>
              <p:nvPr/>
            </p:nvSpPr>
            <p:spPr>
              <a:xfrm>
                <a:off x="0" y="0"/>
                <a:ext cx="5228336" cy="4953635"/>
              </a:xfrm>
              <a:custGeom>
                <a:avLst/>
                <a:gdLst/>
                <a:ahLst/>
                <a:cxnLst/>
                <a:rect l="l" t="t" r="r" b="b"/>
                <a:pathLst>
                  <a:path w="5228336" h="4953635">
                    <a:moveTo>
                      <a:pt x="0" y="0"/>
                    </a:moveTo>
                    <a:lnTo>
                      <a:pt x="5228336" y="0"/>
                    </a:lnTo>
                    <a:lnTo>
                      <a:pt x="5228336" y="4953635"/>
                    </a:lnTo>
                    <a:lnTo>
                      <a:pt x="0" y="4953635"/>
                    </a:lnTo>
                    <a:lnTo>
                      <a:pt x="0" y="0"/>
                    </a:lnTo>
                    <a:close/>
                  </a:path>
                </a:pathLst>
              </a:custGeom>
              <a:blipFill>
                <a:blip r:embed="rId11"/>
                <a:stretch>
                  <a:fillRect t="-63286" b="-72040"/>
                </a:stretch>
              </a:blipFill>
            </p:spPr>
          </p:sp>
        </p:grpSp>
      </p:grpSp>
      <p:sp>
        <p:nvSpPr>
          <p:cNvPr id="66" name="TextBox 66"/>
          <p:cNvSpPr txBox="1"/>
          <p:nvPr/>
        </p:nvSpPr>
        <p:spPr>
          <a:xfrm>
            <a:off x="5292637" y="6996228"/>
            <a:ext cx="3784688" cy="73342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Cloud Connectivity &amp; Dashboard</a:t>
            </a:r>
          </a:p>
        </p:txBody>
      </p:sp>
      <p:grpSp>
        <p:nvGrpSpPr>
          <p:cNvPr id="67" name="Group 67"/>
          <p:cNvGrpSpPr/>
          <p:nvPr/>
        </p:nvGrpSpPr>
        <p:grpSpPr>
          <a:xfrm>
            <a:off x="7008768" y="7983029"/>
            <a:ext cx="333375" cy="1275271"/>
            <a:chOff x="0" y="0"/>
            <a:chExt cx="444500" cy="1700361"/>
          </a:xfrm>
        </p:grpSpPr>
        <p:sp>
          <p:nvSpPr>
            <p:cNvPr id="68" name="AutoShape 68"/>
            <p:cNvSpPr/>
            <p:nvPr/>
          </p:nvSpPr>
          <p:spPr>
            <a:xfrm>
              <a:off x="222250" y="0"/>
              <a:ext cx="0" cy="1255861"/>
            </a:xfrm>
            <a:prstGeom prst="line">
              <a:avLst/>
            </a:prstGeom>
            <a:ln w="50800" cap="flat">
              <a:solidFill>
                <a:srgbClr val="000000"/>
              </a:solidFill>
              <a:prstDash val="sysDash"/>
              <a:headEnd type="none" w="sm" len="sm"/>
              <a:tailEnd type="none" w="sm" len="sm"/>
            </a:ln>
          </p:spPr>
        </p:sp>
        <p:grpSp>
          <p:nvGrpSpPr>
            <p:cNvPr id="69" name="Group 69"/>
            <p:cNvGrpSpPr/>
            <p:nvPr/>
          </p:nvGrpSpPr>
          <p:grpSpPr>
            <a:xfrm>
              <a:off x="0" y="1255861"/>
              <a:ext cx="444500" cy="444500"/>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47625" cap="sq">
                <a:solidFill>
                  <a:srgbClr val="FFFFFF"/>
                </a:solidFill>
                <a:prstDash val="solid"/>
                <a:miter/>
              </a:ln>
            </p:spPr>
          </p:sp>
          <p:sp>
            <p:nvSpPr>
              <p:cNvPr id="71" name="TextBox 7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72" name="AutoShape 72"/>
          <p:cNvSpPr/>
          <p:nvPr/>
        </p:nvSpPr>
        <p:spPr>
          <a:xfrm>
            <a:off x="2709714" y="9091613"/>
            <a:ext cx="4299054" cy="0"/>
          </a:xfrm>
          <a:prstGeom prst="line">
            <a:avLst/>
          </a:prstGeom>
          <a:ln w="38100" cap="flat">
            <a:solidFill>
              <a:srgbClr val="000000"/>
            </a:solidFill>
            <a:prstDash val="sysDash"/>
            <a:headEnd type="none" w="sm" len="sm"/>
            <a:tailEnd type="none" w="sm" len="sm"/>
          </a:ln>
        </p:spPr>
      </p:sp>
      <p:sp>
        <p:nvSpPr>
          <p:cNvPr id="73" name="TextBox 73"/>
          <p:cNvSpPr txBox="1"/>
          <p:nvPr/>
        </p:nvSpPr>
        <p:spPr>
          <a:xfrm>
            <a:off x="9665885" y="7177203"/>
            <a:ext cx="3784688"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Vehicle Tracking</a:t>
            </a:r>
          </a:p>
        </p:txBody>
      </p:sp>
      <p:sp>
        <p:nvSpPr>
          <p:cNvPr id="74" name="AutoShape 74"/>
          <p:cNvSpPr/>
          <p:nvPr/>
        </p:nvSpPr>
        <p:spPr>
          <a:xfrm>
            <a:off x="7342143" y="9091613"/>
            <a:ext cx="4203535" cy="0"/>
          </a:xfrm>
          <a:prstGeom prst="line">
            <a:avLst/>
          </a:prstGeom>
          <a:ln w="38100" cap="flat">
            <a:solidFill>
              <a:srgbClr val="000000"/>
            </a:solidFill>
            <a:prstDash val="sysDash"/>
            <a:headEnd type="none" w="sm" len="sm"/>
            <a:tailEnd type="none" w="sm" len="sm"/>
          </a:ln>
        </p:spPr>
      </p:sp>
      <p:grpSp>
        <p:nvGrpSpPr>
          <p:cNvPr id="75" name="Group 75"/>
          <p:cNvGrpSpPr/>
          <p:nvPr/>
        </p:nvGrpSpPr>
        <p:grpSpPr>
          <a:xfrm>
            <a:off x="11382016" y="7983029"/>
            <a:ext cx="333375" cy="1275271"/>
            <a:chOff x="0" y="0"/>
            <a:chExt cx="444500" cy="1700361"/>
          </a:xfrm>
        </p:grpSpPr>
        <p:sp>
          <p:nvSpPr>
            <p:cNvPr id="76" name="AutoShape 76"/>
            <p:cNvSpPr/>
            <p:nvPr/>
          </p:nvSpPr>
          <p:spPr>
            <a:xfrm>
              <a:off x="222250" y="0"/>
              <a:ext cx="0" cy="1255861"/>
            </a:xfrm>
            <a:prstGeom prst="line">
              <a:avLst/>
            </a:prstGeom>
            <a:ln w="50800" cap="flat">
              <a:solidFill>
                <a:srgbClr val="000000"/>
              </a:solidFill>
              <a:prstDash val="sysDash"/>
              <a:headEnd type="none" w="sm" len="sm"/>
              <a:tailEnd type="none" w="sm" len="sm"/>
            </a:ln>
          </p:spPr>
        </p:sp>
        <p:grpSp>
          <p:nvGrpSpPr>
            <p:cNvPr id="77" name="Group 77"/>
            <p:cNvGrpSpPr/>
            <p:nvPr/>
          </p:nvGrpSpPr>
          <p:grpSpPr>
            <a:xfrm>
              <a:off x="0" y="1255861"/>
              <a:ext cx="444500" cy="444500"/>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47625" cap="sq">
                <a:solidFill>
                  <a:srgbClr val="FFFFFF"/>
                </a:solidFill>
                <a:prstDash val="solid"/>
                <a:miter/>
              </a:ln>
            </p:spPr>
          </p:sp>
          <p:sp>
            <p:nvSpPr>
              <p:cNvPr id="79" name="TextBox 7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80" name="Group 80"/>
          <p:cNvGrpSpPr/>
          <p:nvPr/>
        </p:nvGrpSpPr>
        <p:grpSpPr>
          <a:xfrm>
            <a:off x="16124617" y="7983029"/>
            <a:ext cx="333375" cy="1275271"/>
            <a:chOff x="0" y="0"/>
            <a:chExt cx="444500" cy="1700361"/>
          </a:xfrm>
        </p:grpSpPr>
        <p:sp>
          <p:nvSpPr>
            <p:cNvPr id="81" name="AutoShape 81"/>
            <p:cNvSpPr/>
            <p:nvPr/>
          </p:nvSpPr>
          <p:spPr>
            <a:xfrm>
              <a:off x="222250" y="0"/>
              <a:ext cx="0" cy="1255861"/>
            </a:xfrm>
            <a:prstGeom prst="line">
              <a:avLst/>
            </a:prstGeom>
            <a:ln w="50800" cap="flat">
              <a:solidFill>
                <a:srgbClr val="000000"/>
              </a:solidFill>
              <a:prstDash val="sysDash"/>
              <a:headEnd type="none" w="sm" len="sm"/>
              <a:tailEnd type="none" w="sm" len="sm"/>
            </a:ln>
          </p:spPr>
        </p:sp>
        <p:grpSp>
          <p:nvGrpSpPr>
            <p:cNvPr id="82" name="Group 82"/>
            <p:cNvGrpSpPr/>
            <p:nvPr/>
          </p:nvGrpSpPr>
          <p:grpSpPr>
            <a:xfrm>
              <a:off x="0" y="1255861"/>
              <a:ext cx="444500" cy="444500"/>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47625" cap="sq">
                <a:solidFill>
                  <a:srgbClr val="FFFFFF"/>
                </a:solidFill>
                <a:prstDash val="solid"/>
                <a:miter/>
              </a:ln>
            </p:spPr>
          </p:sp>
          <p:sp>
            <p:nvSpPr>
              <p:cNvPr id="84" name="TextBox 8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85" name="AutoShape 85"/>
          <p:cNvSpPr/>
          <p:nvPr/>
        </p:nvSpPr>
        <p:spPr>
          <a:xfrm>
            <a:off x="11761087" y="9091613"/>
            <a:ext cx="4363530" cy="0"/>
          </a:xfrm>
          <a:prstGeom prst="line">
            <a:avLst/>
          </a:prstGeom>
          <a:ln w="38100" cap="flat">
            <a:solidFill>
              <a:srgbClr val="000000"/>
            </a:solidFill>
            <a:prstDash val="sysDash"/>
            <a:headEnd type="none" w="sm" len="sm"/>
            <a:tailEnd type="none" w="sm" len="sm"/>
          </a:ln>
        </p:spPr>
      </p:sp>
      <p:sp>
        <p:nvSpPr>
          <p:cNvPr id="86" name="TextBox 86"/>
          <p:cNvSpPr txBox="1"/>
          <p:nvPr/>
        </p:nvSpPr>
        <p:spPr>
          <a:xfrm>
            <a:off x="14232273" y="7218166"/>
            <a:ext cx="3784688" cy="10953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Connected Ecosystem </a:t>
            </a:r>
          </a:p>
          <a:p>
            <a:pPr algn="ctr">
              <a:lnSpc>
                <a:spcPts val="2879"/>
              </a:lnSpc>
            </a:pPr>
            <a:endParaRPr lang="en-US" sz="2400" b="1">
              <a:solidFill>
                <a:srgbClr val="000000"/>
              </a:solidFill>
              <a:latin typeface="Roboto Bold"/>
              <a:ea typeface="Roboto Bold"/>
              <a:cs typeface="Roboto Bold"/>
              <a:sym typeface="Roboto Bold"/>
            </a:endParaRPr>
          </a:p>
          <a:p>
            <a:pPr algn="ctr">
              <a:lnSpc>
                <a:spcPts val="2879"/>
              </a:lnSpc>
            </a:pPr>
            <a:endParaRPr lang="en-US" sz="2400" b="1">
              <a:solidFill>
                <a:srgbClr val="000000"/>
              </a:solidFill>
              <a:latin typeface="Roboto Bold"/>
              <a:ea typeface="Roboto Bold"/>
              <a:cs typeface="Roboto Bold"/>
              <a:sym typeface="Roboto Bold"/>
            </a:endParaRPr>
          </a:p>
        </p:txBody>
      </p:sp>
      <p:grpSp>
        <p:nvGrpSpPr>
          <p:cNvPr id="87" name="Group 87"/>
          <p:cNvGrpSpPr/>
          <p:nvPr/>
        </p:nvGrpSpPr>
        <p:grpSpPr>
          <a:xfrm>
            <a:off x="-11750" y="0"/>
            <a:ext cx="1687079" cy="1687079"/>
            <a:chOff x="0" y="0"/>
            <a:chExt cx="2249439" cy="2249439"/>
          </a:xfrm>
        </p:grpSpPr>
        <p:sp>
          <p:nvSpPr>
            <p:cNvPr id="88" name="Freeform 88"/>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12"/>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grpSp>
        <p:nvGrpSpPr>
          <p:cNvPr id="3" name="Group 3"/>
          <p:cNvGrpSpPr/>
          <p:nvPr/>
        </p:nvGrpSpPr>
        <p:grpSpPr>
          <a:xfrm rot="5400000">
            <a:off x="3355856" y="2395069"/>
            <a:ext cx="800765" cy="700669"/>
            <a:chOff x="0" y="0"/>
            <a:chExt cx="812800" cy="711200"/>
          </a:xfrm>
        </p:grpSpPr>
        <p:sp>
          <p:nvSpPr>
            <p:cNvPr id="4" name="Freeform 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5" name="TextBox 5"/>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4131379" y="8355907"/>
            <a:ext cx="800765" cy="700669"/>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8" name="TextBox 8"/>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3355856" y="4820387"/>
            <a:ext cx="800765" cy="700669"/>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1" name="TextBox 11"/>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4131379" y="5930589"/>
            <a:ext cx="800765" cy="700669"/>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3355856" y="3505272"/>
            <a:ext cx="800765" cy="700669"/>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14131379" y="7245704"/>
            <a:ext cx="800765" cy="700669"/>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20" name="TextBox 2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3355856" y="5930589"/>
            <a:ext cx="800765" cy="700669"/>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4131379" y="4820387"/>
            <a:ext cx="800765" cy="700669"/>
            <a:chOff x="0" y="0"/>
            <a:chExt cx="812800" cy="711200"/>
          </a:xfrm>
        </p:grpSpPr>
        <p:sp>
          <p:nvSpPr>
            <p:cNvPr id="25" name="Freeform 2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26" name="TextBox 26"/>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919304" y="2479930"/>
            <a:ext cx="6069674" cy="1641151"/>
            <a:chOff x="0" y="0"/>
            <a:chExt cx="1598597" cy="432237"/>
          </a:xfrm>
        </p:grpSpPr>
        <p:sp>
          <p:nvSpPr>
            <p:cNvPr id="28" name="Freeform 28"/>
            <p:cNvSpPr/>
            <p:nvPr/>
          </p:nvSpPr>
          <p:spPr>
            <a:xfrm>
              <a:off x="0" y="0"/>
              <a:ext cx="1598597" cy="432237"/>
            </a:xfrm>
            <a:custGeom>
              <a:avLst/>
              <a:gdLst/>
              <a:ahLst/>
              <a:cxnLst/>
              <a:rect l="l" t="t" r="r" b="b"/>
              <a:pathLst>
                <a:path w="1598597" h="432237">
                  <a:moveTo>
                    <a:pt x="0" y="0"/>
                  </a:moveTo>
                  <a:lnTo>
                    <a:pt x="1598597" y="0"/>
                  </a:lnTo>
                  <a:lnTo>
                    <a:pt x="1598597" y="432237"/>
                  </a:lnTo>
                  <a:lnTo>
                    <a:pt x="0" y="432237"/>
                  </a:lnTo>
                  <a:close/>
                </a:path>
              </a:pathLst>
            </a:custGeom>
            <a:solidFill>
              <a:srgbClr val="ECF0F3"/>
            </a:solidFill>
          </p:spPr>
        </p:sp>
        <p:sp>
          <p:nvSpPr>
            <p:cNvPr id="29" name="TextBox 29"/>
            <p:cNvSpPr txBox="1"/>
            <p:nvPr/>
          </p:nvSpPr>
          <p:spPr>
            <a:xfrm>
              <a:off x="0" y="-47625"/>
              <a:ext cx="1598597" cy="479862"/>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10800000">
            <a:off x="9299022" y="7329006"/>
            <a:ext cx="6069674" cy="1644267"/>
            <a:chOff x="0" y="0"/>
            <a:chExt cx="1598597" cy="433058"/>
          </a:xfrm>
        </p:grpSpPr>
        <p:sp>
          <p:nvSpPr>
            <p:cNvPr id="31" name="Freeform 31"/>
            <p:cNvSpPr/>
            <p:nvPr/>
          </p:nvSpPr>
          <p:spPr>
            <a:xfrm>
              <a:off x="0" y="0"/>
              <a:ext cx="1598597" cy="433058"/>
            </a:xfrm>
            <a:custGeom>
              <a:avLst/>
              <a:gdLst/>
              <a:ahLst/>
              <a:cxnLst/>
              <a:rect l="l" t="t" r="r" b="b"/>
              <a:pathLst>
                <a:path w="1598597" h="433058">
                  <a:moveTo>
                    <a:pt x="0" y="0"/>
                  </a:moveTo>
                  <a:lnTo>
                    <a:pt x="1598597" y="0"/>
                  </a:lnTo>
                  <a:lnTo>
                    <a:pt x="1598597" y="433058"/>
                  </a:lnTo>
                  <a:lnTo>
                    <a:pt x="0" y="433058"/>
                  </a:lnTo>
                  <a:close/>
                </a:path>
              </a:pathLst>
            </a:custGeom>
            <a:solidFill>
              <a:srgbClr val="ECF0F3"/>
            </a:solidFill>
          </p:spPr>
        </p:sp>
        <p:sp>
          <p:nvSpPr>
            <p:cNvPr id="32" name="TextBox 32"/>
            <p:cNvSpPr txBox="1"/>
            <p:nvPr/>
          </p:nvSpPr>
          <p:spPr>
            <a:xfrm>
              <a:off x="0" y="-47625"/>
              <a:ext cx="1598597" cy="480683"/>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919304" y="4905247"/>
            <a:ext cx="6069674" cy="1641151"/>
            <a:chOff x="0" y="0"/>
            <a:chExt cx="1598597" cy="432237"/>
          </a:xfrm>
        </p:grpSpPr>
        <p:sp>
          <p:nvSpPr>
            <p:cNvPr id="34" name="Freeform 34"/>
            <p:cNvSpPr/>
            <p:nvPr/>
          </p:nvSpPr>
          <p:spPr>
            <a:xfrm>
              <a:off x="0" y="0"/>
              <a:ext cx="1598597" cy="432237"/>
            </a:xfrm>
            <a:custGeom>
              <a:avLst/>
              <a:gdLst/>
              <a:ahLst/>
              <a:cxnLst/>
              <a:rect l="l" t="t" r="r" b="b"/>
              <a:pathLst>
                <a:path w="1598597" h="432237">
                  <a:moveTo>
                    <a:pt x="0" y="0"/>
                  </a:moveTo>
                  <a:lnTo>
                    <a:pt x="1598597" y="0"/>
                  </a:lnTo>
                  <a:lnTo>
                    <a:pt x="1598597" y="432237"/>
                  </a:lnTo>
                  <a:lnTo>
                    <a:pt x="0" y="432237"/>
                  </a:lnTo>
                  <a:close/>
                </a:path>
              </a:pathLst>
            </a:custGeom>
            <a:solidFill>
              <a:srgbClr val="ECF0F3"/>
            </a:solidFill>
          </p:spPr>
        </p:sp>
        <p:sp>
          <p:nvSpPr>
            <p:cNvPr id="35" name="TextBox 35"/>
            <p:cNvSpPr txBox="1"/>
            <p:nvPr/>
          </p:nvSpPr>
          <p:spPr>
            <a:xfrm>
              <a:off x="0" y="-47625"/>
              <a:ext cx="1598597" cy="479862"/>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10800000">
            <a:off x="9299022" y="4905247"/>
            <a:ext cx="6069674" cy="1641151"/>
            <a:chOff x="0" y="0"/>
            <a:chExt cx="1598597" cy="432237"/>
          </a:xfrm>
        </p:grpSpPr>
        <p:sp>
          <p:nvSpPr>
            <p:cNvPr id="37" name="Freeform 37"/>
            <p:cNvSpPr/>
            <p:nvPr/>
          </p:nvSpPr>
          <p:spPr>
            <a:xfrm>
              <a:off x="0" y="0"/>
              <a:ext cx="1598597" cy="432237"/>
            </a:xfrm>
            <a:custGeom>
              <a:avLst/>
              <a:gdLst/>
              <a:ahLst/>
              <a:cxnLst/>
              <a:rect l="l" t="t" r="r" b="b"/>
              <a:pathLst>
                <a:path w="1598597" h="432237">
                  <a:moveTo>
                    <a:pt x="0" y="0"/>
                  </a:moveTo>
                  <a:lnTo>
                    <a:pt x="1598597" y="0"/>
                  </a:lnTo>
                  <a:lnTo>
                    <a:pt x="1598597" y="432237"/>
                  </a:lnTo>
                  <a:lnTo>
                    <a:pt x="0" y="432237"/>
                  </a:lnTo>
                  <a:close/>
                </a:path>
              </a:pathLst>
            </a:custGeom>
            <a:solidFill>
              <a:srgbClr val="ECF0F3"/>
            </a:solidFill>
          </p:spPr>
        </p:sp>
        <p:sp>
          <p:nvSpPr>
            <p:cNvPr id="38" name="TextBox 38"/>
            <p:cNvSpPr txBox="1"/>
            <p:nvPr/>
          </p:nvSpPr>
          <p:spPr>
            <a:xfrm>
              <a:off x="0" y="-47625"/>
              <a:ext cx="1598597" cy="479862"/>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494937" y="2345021"/>
            <a:ext cx="1910967" cy="1910967"/>
            <a:chOff x="0" y="0"/>
            <a:chExt cx="503300" cy="503300"/>
          </a:xfrm>
        </p:grpSpPr>
        <p:sp>
          <p:nvSpPr>
            <p:cNvPr id="40" name="Freeform 40"/>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5F0F40"/>
            </a:solidFill>
          </p:spPr>
        </p:sp>
        <p:sp>
          <p:nvSpPr>
            <p:cNvPr id="41" name="TextBox 41"/>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10800000">
            <a:off x="14882096" y="7195656"/>
            <a:ext cx="1910967" cy="1910967"/>
            <a:chOff x="0" y="0"/>
            <a:chExt cx="503300" cy="503300"/>
          </a:xfrm>
        </p:grpSpPr>
        <p:sp>
          <p:nvSpPr>
            <p:cNvPr id="43" name="Freeform 43"/>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354F52"/>
            </a:solidFill>
          </p:spPr>
        </p:sp>
        <p:sp>
          <p:nvSpPr>
            <p:cNvPr id="44" name="TextBox 44"/>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494937" y="4770339"/>
            <a:ext cx="1910967" cy="1910967"/>
            <a:chOff x="0" y="0"/>
            <a:chExt cx="503300" cy="503300"/>
          </a:xfrm>
        </p:grpSpPr>
        <p:sp>
          <p:nvSpPr>
            <p:cNvPr id="46" name="Freeform 46"/>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9A031E"/>
            </a:solidFill>
          </p:spPr>
        </p:sp>
        <p:sp>
          <p:nvSpPr>
            <p:cNvPr id="47" name="TextBox 47"/>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rot="-10800000">
            <a:off x="14882096" y="4770339"/>
            <a:ext cx="1910967" cy="1910967"/>
            <a:chOff x="0" y="0"/>
            <a:chExt cx="503300" cy="503300"/>
          </a:xfrm>
        </p:grpSpPr>
        <p:sp>
          <p:nvSpPr>
            <p:cNvPr id="49" name="Freeform 49"/>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0F4C5C"/>
            </a:solidFill>
          </p:spPr>
        </p:sp>
        <p:sp>
          <p:nvSpPr>
            <p:cNvPr id="50" name="TextBox 50"/>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rot="5400000">
            <a:off x="3355856" y="7245704"/>
            <a:ext cx="800765" cy="700669"/>
            <a:chOff x="0" y="0"/>
            <a:chExt cx="812800" cy="711200"/>
          </a:xfrm>
        </p:grpSpPr>
        <p:sp>
          <p:nvSpPr>
            <p:cNvPr id="52" name="Freeform 5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53" name="TextBox 53"/>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rot="-5400000">
            <a:off x="14131379" y="3505272"/>
            <a:ext cx="800765" cy="700669"/>
            <a:chOff x="0" y="0"/>
            <a:chExt cx="812800" cy="711200"/>
          </a:xfrm>
        </p:grpSpPr>
        <p:sp>
          <p:nvSpPr>
            <p:cNvPr id="55" name="Freeform 5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56" name="TextBox 56"/>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rot="5400000">
            <a:off x="3355856" y="8355907"/>
            <a:ext cx="800765" cy="700669"/>
            <a:chOff x="0" y="0"/>
            <a:chExt cx="812800" cy="711200"/>
          </a:xfrm>
        </p:grpSpPr>
        <p:sp>
          <p:nvSpPr>
            <p:cNvPr id="58" name="Freeform 5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59" name="TextBox 59"/>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rot="-5400000">
            <a:off x="14131379" y="2395069"/>
            <a:ext cx="800765" cy="700669"/>
            <a:chOff x="0" y="0"/>
            <a:chExt cx="812800" cy="711200"/>
          </a:xfrm>
        </p:grpSpPr>
        <p:sp>
          <p:nvSpPr>
            <p:cNvPr id="61" name="Freeform 6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62" name="TextBox 62"/>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2919304" y="7329006"/>
            <a:ext cx="6069674" cy="1644267"/>
            <a:chOff x="0" y="0"/>
            <a:chExt cx="1598597" cy="433058"/>
          </a:xfrm>
        </p:grpSpPr>
        <p:sp>
          <p:nvSpPr>
            <p:cNvPr id="64" name="Freeform 64"/>
            <p:cNvSpPr/>
            <p:nvPr/>
          </p:nvSpPr>
          <p:spPr>
            <a:xfrm>
              <a:off x="0" y="0"/>
              <a:ext cx="1598597" cy="433058"/>
            </a:xfrm>
            <a:custGeom>
              <a:avLst/>
              <a:gdLst/>
              <a:ahLst/>
              <a:cxnLst/>
              <a:rect l="l" t="t" r="r" b="b"/>
              <a:pathLst>
                <a:path w="1598597" h="433058">
                  <a:moveTo>
                    <a:pt x="0" y="0"/>
                  </a:moveTo>
                  <a:lnTo>
                    <a:pt x="1598597" y="0"/>
                  </a:lnTo>
                  <a:lnTo>
                    <a:pt x="1598597" y="433058"/>
                  </a:lnTo>
                  <a:lnTo>
                    <a:pt x="0" y="433058"/>
                  </a:lnTo>
                  <a:close/>
                </a:path>
              </a:pathLst>
            </a:custGeom>
            <a:solidFill>
              <a:srgbClr val="ECF0F3"/>
            </a:solidFill>
          </p:spPr>
        </p:sp>
        <p:sp>
          <p:nvSpPr>
            <p:cNvPr id="65" name="TextBox 65"/>
            <p:cNvSpPr txBox="1"/>
            <p:nvPr/>
          </p:nvSpPr>
          <p:spPr>
            <a:xfrm>
              <a:off x="0" y="-47625"/>
              <a:ext cx="1598597" cy="480683"/>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rot="-10800000">
            <a:off x="9299022" y="2479930"/>
            <a:ext cx="6069674" cy="1641151"/>
            <a:chOff x="0" y="0"/>
            <a:chExt cx="1598597" cy="432237"/>
          </a:xfrm>
        </p:grpSpPr>
        <p:sp>
          <p:nvSpPr>
            <p:cNvPr id="67" name="Freeform 67"/>
            <p:cNvSpPr/>
            <p:nvPr/>
          </p:nvSpPr>
          <p:spPr>
            <a:xfrm>
              <a:off x="0" y="0"/>
              <a:ext cx="1598597" cy="432237"/>
            </a:xfrm>
            <a:custGeom>
              <a:avLst/>
              <a:gdLst/>
              <a:ahLst/>
              <a:cxnLst/>
              <a:rect l="l" t="t" r="r" b="b"/>
              <a:pathLst>
                <a:path w="1598597" h="432237">
                  <a:moveTo>
                    <a:pt x="0" y="0"/>
                  </a:moveTo>
                  <a:lnTo>
                    <a:pt x="1598597" y="0"/>
                  </a:lnTo>
                  <a:lnTo>
                    <a:pt x="1598597" y="432237"/>
                  </a:lnTo>
                  <a:lnTo>
                    <a:pt x="0" y="432237"/>
                  </a:lnTo>
                  <a:close/>
                </a:path>
              </a:pathLst>
            </a:custGeom>
            <a:solidFill>
              <a:srgbClr val="ECF0F3"/>
            </a:solidFill>
          </p:spPr>
        </p:sp>
        <p:sp>
          <p:nvSpPr>
            <p:cNvPr id="68" name="TextBox 68"/>
            <p:cNvSpPr txBox="1"/>
            <p:nvPr/>
          </p:nvSpPr>
          <p:spPr>
            <a:xfrm>
              <a:off x="0" y="-47625"/>
              <a:ext cx="1598597" cy="479862"/>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494937" y="7195656"/>
            <a:ext cx="1910967" cy="1910967"/>
            <a:chOff x="0" y="0"/>
            <a:chExt cx="503300" cy="503300"/>
          </a:xfrm>
        </p:grpSpPr>
        <p:sp>
          <p:nvSpPr>
            <p:cNvPr id="70" name="Freeform 70"/>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FB8B24"/>
            </a:solidFill>
          </p:spPr>
        </p:sp>
        <p:sp>
          <p:nvSpPr>
            <p:cNvPr id="71" name="TextBox 71"/>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grpSp>
        <p:nvGrpSpPr>
          <p:cNvPr id="72" name="Group 72"/>
          <p:cNvGrpSpPr/>
          <p:nvPr/>
        </p:nvGrpSpPr>
        <p:grpSpPr>
          <a:xfrm rot="-10800000">
            <a:off x="14882096" y="2345021"/>
            <a:ext cx="1910967" cy="1910967"/>
            <a:chOff x="0" y="0"/>
            <a:chExt cx="503300" cy="503300"/>
          </a:xfrm>
        </p:grpSpPr>
        <p:sp>
          <p:nvSpPr>
            <p:cNvPr id="73" name="Freeform 73"/>
            <p:cNvSpPr/>
            <p:nvPr/>
          </p:nvSpPr>
          <p:spPr>
            <a:xfrm>
              <a:off x="0" y="0"/>
              <a:ext cx="503300" cy="503300"/>
            </a:xfrm>
            <a:custGeom>
              <a:avLst/>
              <a:gdLst/>
              <a:ahLst/>
              <a:cxnLst/>
              <a:rect l="l" t="t" r="r" b="b"/>
              <a:pathLst>
                <a:path w="503300" h="503300">
                  <a:moveTo>
                    <a:pt x="0" y="0"/>
                  </a:moveTo>
                  <a:lnTo>
                    <a:pt x="503300" y="0"/>
                  </a:lnTo>
                  <a:lnTo>
                    <a:pt x="503300" y="503300"/>
                  </a:lnTo>
                  <a:lnTo>
                    <a:pt x="0" y="503300"/>
                  </a:lnTo>
                  <a:close/>
                </a:path>
              </a:pathLst>
            </a:custGeom>
            <a:solidFill>
              <a:srgbClr val="E36414"/>
            </a:solidFill>
          </p:spPr>
        </p:sp>
        <p:sp>
          <p:nvSpPr>
            <p:cNvPr id="74" name="TextBox 74"/>
            <p:cNvSpPr txBox="1"/>
            <p:nvPr/>
          </p:nvSpPr>
          <p:spPr>
            <a:xfrm>
              <a:off x="0" y="-47625"/>
              <a:ext cx="503300" cy="550925"/>
            </a:xfrm>
            <a:prstGeom prst="rect">
              <a:avLst/>
            </a:prstGeom>
          </p:spPr>
          <p:txBody>
            <a:bodyPr lIns="50800" tIns="50800" rIns="50800" bIns="50800" rtlCol="0" anchor="ctr"/>
            <a:lstStyle/>
            <a:p>
              <a:pPr algn="ctr">
                <a:lnSpc>
                  <a:spcPts val="2659"/>
                </a:lnSpc>
              </a:pPr>
              <a:endParaRPr/>
            </a:p>
          </p:txBody>
        </p:sp>
      </p:grpSp>
      <p:sp>
        <p:nvSpPr>
          <p:cNvPr id="75" name="Freeform 75"/>
          <p:cNvSpPr/>
          <p:nvPr/>
        </p:nvSpPr>
        <p:spPr>
          <a:xfrm>
            <a:off x="1982429" y="7751187"/>
            <a:ext cx="935983" cy="809625"/>
          </a:xfrm>
          <a:custGeom>
            <a:avLst/>
            <a:gdLst/>
            <a:ahLst/>
            <a:cxnLst/>
            <a:rect l="l" t="t" r="r" b="b"/>
            <a:pathLst>
              <a:path w="935983" h="809625">
                <a:moveTo>
                  <a:pt x="0" y="0"/>
                </a:moveTo>
                <a:lnTo>
                  <a:pt x="935983" y="0"/>
                </a:lnTo>
                <a:lnTo>
                  <a:pt x="935983" y="809625"/>
                </a:lnTo>
                <a:lnTo>
                  <a:pt x="0" y="8096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6" name="Freeform 76"/>
          <p:cNvSpPr/>
          <p:nvPr/>
        </p:nvSpPr>
        <p:spPr>
          <a:xfrm>
            <a:off x="-989623" y="9106624"/>
            <a:ext cx="2018323" cy="1766033"/>
          </a:xfrm>
          <a:custGeom>
            <a:avLst/>
            <a:gdLst/>
            <a:ahLst/>
            <a:cxnLst/>
            <a:rect l="l" t="t" r="r" b="b"/>
            <a:pathLst>
              <a:path w="2018323" h="1766033">
                <a:moveTo>
                  <a:pt x="0" y="0"/>
                </a:moveTo>
                <a:lnTo>
                  <a:pt x="2018323" y="0"/>
                </a:lnTo>
                <a:lnTo>
                  <a:pt x="2018323" y="1766033"/>
                </a:lnTo>
                <a:lnTo>
                  <a:pt x="0" y="1766033"/>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a:ln cap="sq">
            <a:noFill/>
            <a:prstDash val="solid"/>
            <a:miter/>
          </a:ln>
        </p:spPr>
      </p:sp>
      <p:sp>
        <p:nvSpPr>
          <p:cNvPr id="77" name="Freeform 77"/>
          <p:cNvSpPr/>
          <p:nvPr/>
        </p:nvSpPr>
        <p:spPr>
          <a:xfrm rot="-1646760">
            <a:off x="15562635" y="8503323"/>
            <a:ext cx="4427493" cy="2008975"/>
          </a:xfrm>
          <a:custGeom>
            <a:avLst/>
            <a:gdLst/>
            <a:ahLst/>
            <a:cxnLst/>
            <a:rect l="l" t="t" r="r" b="b"/>
            <a:pathLst>
              <a:path w="4427493" h="2008975">
                <a:moveTo>
                  <a:pt x="0" y="0"/>
                </a:moveTo>
                <a:lnTo>
                  <a:pt x="4427493" y="0"/>
                </a:lnTo>
                <a:lnTo>
                  <a:pt x="4427493" y="2008975"/>
                </a:lnTo>
                <a:lnTo>
                  <a:pt x="0" y="2008975"/>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a:ln cap="sq">
            <a:noFill/>
            <a:prstDash val="solid"/>
            <a:miter/>
          </a:ln>
        </p:spPr>
      </p:sp>
      <p:sp>
        <p:nvSpPr>
          <p:cNvPr id="78" name="Freeform 78"/>
          <p:cNvSpPr/>
          <p:nvPr/>
        </p:nvSpPr>
        <p:spPr>
          <a:xfrm rot="-2700000">
            <a:off x="-2617773" y="85806"/>
            <a:ext cx="6070004" cy="2329364"/>
          </a:xfrm>
          <a:custGeom>
            <a:avLst/>
            <a:gdLst/>
            <a:ahLst/>
            <a:cxnLst/>
            <a:rect l="l" t="t" r="r" b="b"/>
            <a:pathLst>
              <a:path w="6070004" h="2329364">
                <a:moveTo>
                  <a:pt x="0" y="0"/>
                </a:moveTo>
                <a:lnTo>
                  <a:pt x="6070004" y="0"/>
                </a:lnTo>
                <a:lnTo>
                  <a:pt x="6070004" y="2329364"/>
                </a:lnTo>
                <a:lnTo>
                  <a:pt x="0" y="232936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a:ln cap="sq">
            <a:noFill/>
            <a:prstDash val="solid"/>
            <a:miter/>
          </a:ln>
        </p:spPr>
      </p:sp>
      <p:sp>
        <p:nvSpPr>
          <p:cNvPr id="79" name="Freeform 79"/>
          <p:cNvSpPr/>
          <p:nvPr/>
        </p:nvSpPr>
        <p:spPr>
          <a:xfrm>
            <a:off x="1949056" y="2828811"/>
            <a:ext cx="951198" cy="1070265"/>
          </a:xfrm>
          <a:custGeom>
            <a:avLst/>
            <a:gdLst/>
            <a:ahLst/>
            <a:cxnLst/>
            <a:rect l="l" t="t" r="r" b="b"/>
            <a:pathLst>
              <a:path w="951198" h="1070265">
                <a:moveTo>
                  <a:pt x="0" y="0"/>
                </a:moveTo>
                <a:lnTo>
                  <a:pt x="951198" y="0"/>
                </a:lnTo>
                <a:lnTo>
                  <a:pt x="951198" y="1070265"/>
                </a:lnTo>
                <a:lnTo>
                  <a:pt x="0" y="10702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0" name="Freeform 80"/>
          <p:cNvSpPr/>
          <p:nvPr/>
        </p:nvSpPr>
        <p:spPr>
          <a:xfrm>
            <a:off x="2070541" y="5225498"/>
            <a:ext cx="708228" cy="1153936"/>
          </a:xfrm>
          <a:custGeom>
            <a:avLst/>
            <a:gdLst/>
            <a:ahLst/>
            <a:cxnLst/>
            <a:rect l="l" t="t" r="r" b="b"/>
            <a:pathLst>
              <a:path w="708228" h="1153936">
                <a:moveTo>
                  <a:pt x="0" y="0"/>
                </a:moveTo>
                <a:lnTo>
                  <a:pt x="708228" y="0"/>
                </a:lnTo>
                <a:lnTo>
                  <a:pt x="708228" y="1153936"/>
                </a:lnTo>
                <a:lnTo>
                  <a:pt x="0" y="11539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1" name="Freeform 81"/>
          <p:cNvSpPr/>
          <p:nvPr/>
        </p:nvSpPr>
        <p:spPr>
          <a:xfrm>
            <a:off x="15432767" y="2828811"/>
            <a:ext cx="945597" cy="945597"/>
          </a:xfrm>
          <a:custGeom>
            <a:avLst/>
            <a:gdLst/>
            <a:ahLst/>
            <a:cxnLst/>
            <a:rect l="l" t="t" r="r" b="b"/>
            <a:pathLst>
              <a:path w="945597" h="945597">
                <a:moveTo>
                  <a:pt x="0" y="0"/>
                </a:moveTo>
                <a:lnTo>
                  <a:pt x="945597" y="0"/>
                </a:lnTo>
                <a:lnTo>
                  <a:pt x="945597" y="945597"/>
                </a:lnTo>
                <a:lnTo>
                  <a:pt x="0" y="9455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82" name="Freeform 82"/>
          <p:cNvSpPr/>
          <p:nvPr/>
        </p:nvSpPr>
        <p:spPr>
          <a:xfrm>
            <a:off x="15339296" y="5256050"/>
            <a:ext cx="986400" cy="939546"/>
          </a:xfrm>
          <a:custGeom>
            <a:avLst/>
            <a:gdLst/>
            <a:ahLst/>
            <a:cxnLst/>
            <a:rect l="l" t="t" r="r" b="b"/>
            <a:pathLst>
              <a:path w="986400" h="939546">
                <a:moveTo>
                  <a:pt x="0" y="0"/>
                </a:moveTo>
                <a:lnTo>
                  <a:pt x="986400" y="0"/>
                </a:lnTo>
                <a:lnTo>
                  <a:pt x="986400" y="939546"/>
                </a:lnTo>
                <a:lnTo>
                  <a:pt x="0" y="9395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83" name="Freeform 83"/>
          <p:cNvSpPr/>
          <p:nvPr/>
        </p:nvSpPr>
        <p:spPr>
          <a:xfrm>
            <a:off x="15368696" y="7686209"/>
            <a:ext cx="1084218" cy="992060"/>
          </a:xfrm>
          <a:custGeom>
            <a:avLst/>
            <a:gdLst/>
            <a:ahLst/>
            <a:cxnLst/>
            <a:rect l="l" t="t" r="r" b="b"/>
            <a:pathLst>
              <a:path w="1084218" h="992060">
                <a:moveTo>
                  <a:pt x="0" y="0"/>
                </a:moveTo>
                <a:lnTo>
                  <a:pt x="1084218" y="0"/>
                </a:lnTo>
                <a:lnTo>
                  <a:pt x="1084218" y="992060"/>
                </a:lnTo>
                <a:lnTo>
                  <a:pt x="0" y="9920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84" name="TextBox 84"/>
          <p:cNvSpPr txBox="1"/>
          <p:nvPr/>
        </p:nvSpPr>
        <p:spPr>
          <a:xfrm>
            <a:off x="3857747" y="72961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UNIQUE SELLING POINTS</a:t>
            </a:r>
          </a:p>
        </p:txBody>
      </p:sp>
      <p:sp>
        <p:nvSpPr>
          <p:cNvPr id="85" name="TextBox 85"/>
          <p:cNvSpPr txBox="1"/>
          <p:nvPr/>
        </p:nvSpPr>
        <p:spPr>
          <a:xfrm>
            <a:off x="3949074" y="2819286"/>
            <a:ext cx="4083123" cy="93535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Connected Ecosystem: </a:t>
            </a:r>
          </a:p>
          <a:p>
            <a:pPr algn="l">
              <a:lnSpc>
                <a:spcPts val="6000"/>
              </a:lnSpc>
            </a:pPr>
            <a:r>
              <a:rPr lang="en-US" sz="2400" b="1">
                <a:solidFill>
                  <a:srgbClr val="000000"/>
                </a:solidFill>
                <a:latin typeface="Roboto Bold"/>
                <a:ea typeface="Roboto Bold"/>
                <a:cs typeface="Roboto Bold"/>
                <a:sym typeface="Roboto Bold"/>
              </a:rPr>
              <a:t>Driver + Vendor + Customer</a:t>
            </a:r>
          </a:p>
        </p:txBody>
      </p:sp>
      <p:sp>
        <p:nvSpPr>
          <p:cNvPr id="86" name="TextBox 86"/>
          <p:cNvSpPr txBox="1"/>
          <p:nvPr/>
        </p:nvSpPr>
        <p:spPr>
          <a:xfrm>
            <a:off x="10098304" y="2774311"/>
            <a:ext cx="4083123" cy="1095375"/>
          </a:xfrm>
          <a:prstGeom prst="rect">
            <a:avLst/>
          </a:prstGeom>
        </p:spPr>
        <p:txBody>
          <a:bodyPr lIns="0" tIns="0" rIns="0" bIns="0" rtlCol="0" anchor="t">
            <a:spAutoFit/>
          </a:bodyPr>
          <a:lstStyle/>
          <a:p>
            <a:pPr algn="r">
              <a:lnSpc>
                <a:spcPts val="2879"/>
              </a:lnSpc>
            </a:pPr>
            <a:r>
              <a:rPr lang="en-US" sz="2400" b="1">
                <a:solidFill>
                  <a:srgbClr val="000000"/>
                </a:solidFill>
                <a:latin typeface="Roboto Bold"/>
                <a:ea typeface="Roboto Bold"/>
                <a:cs typeface="Roboto Bold"/>
                <a:sym typeface="Roboto Bold"/>
              </a:rPr>
              <a:t>Vehicle Tracking + Environmental Monitoring in One Unified System</a:t>
            </a:r>
          </a:p>
        </p:txBody>
      </p:sp>
      <p:sp>
        <p:nvSpPr>
          <p:cNvPr id="87" name="TextBox 87"/>
          <p:cNvSpPr txBox="1"/>
          <p:nvPr/>
        </p:nvSpPr>
        <p:spPr>
          <a:xfrm>
            <a:off x="4077998" y="5044523"/>
            <a:ext cx="4083123" cy="1120521"/>
          </a:xfrm>
          <a:prstGeom prst="rect">
            <a:avLst/>
          </a:prstGeom>
        </p:spPr>
        <p:txBody>
          <a:bodyPr lIns="0" tIns="0" rIns="0" bIns="0" rtlCol="0" anchor="t">
            <a:spAutoFit/>
          </a:bodyPr>
          <a:lstStyle/>
          <a:p>
            <a:pPr algn="l">
              <a:lnSpc>
                <a:spcPts val="4632"/>
              </a:lnSpc>
            </a:pPr>
            <a:r>
              <a:rPr lang="en-US" sz="2400" b="1">
                <a:solidFill>
                  <a:srgbClr val="000000"/>
                </a:solidFill>
                <a:latin typeface="Roboto Bold"/>
                <a:ea typeface="Roboto Bold"/>
                <a:cs typeface="Roboto Bold"/>
                <a:sym typeface="Roboto Bold"/>
              </a:rPr>
              <a:t>Proactive Alerts along with Predictive Analytics</a:t>
            </a:r>
          </a:p>
        </p:txBody>
      </p:sp>
      <p:sp>
        <p:nvSpPr>
          <p:cNvPr id="88" name="TextBox 88"/>
          <p:cNvSpPr txBox="1"/>
          <p:nvPr/>
        </p:nvSpPr>
        <p:spPr>
          <a:xfrm>
            <a:off x="10098304" y="5466329"/>
            <a:ext cx="4083123" cy="371475"/>
          </a:xfrm>
          <a:prstGeom prst="rect">
            <a:avLst/>
          </a:prstGeom>
        </p:spPr>
        <p:txBody>
          <a:bodyPr lIns="0" tIns="0" rIns="0" bIns="0" rtlCol="0" anchor="t">
            <a:spAutoFit/>
          </a:bodyPr>
          <a:lstStyle/>
          <a:p>
            <a:pPr algn="r">
              <a:lnSpc>
                <a:spcPts val="2879"/>
              </a:lnSpc>
            </a:pPr>
            <a:r>
              <a:rPr lang="en-US" sz="2400" b="1">
                <a:solidFill>
                  <a:srgbClr val="000000"/>
                </a:solidFill>
                <a:latin typeface="Roboto Bold"/>
                <a:ea typeface="Roboto Bold"/>
                <a:cs typeface="Roboto Bold"/>
                <a:sym typeface="Roboto Bold"/>
              </a:rPr>
              <a:t>Affordable, Scalable for SME</a:t>
            </a:r>
          </a:p>
        </p:txBody>
      </p:sp>
      <p:sp>
        <p:nvSpPr>
          <p:cNvPr id="89" name="TextBox 89"/>
          <p:cNvSpPr txBox="1"/>
          <p:nvPr/>
        </p:nvSpPr>
        <p:spPr>
          <a:xfrm>
            <a:off x="4106573" y="7446655"/>
            <a:ext cx="4083123" cy="1259586"/>
          </a:xfrm>
          <a:prstGeom prst="rect">
            <a:avLst/>
          </a:prstGeom>
        </p:spPr>
        <p:txBody>
          <a:bodyPr lIns="0" tIns="0" rIns="0" bIns="0" rtlCol="0" anchor="t">
            <a:spAutoFit/>
          </a:bodyPr>
          <a:lstStyle/>
          <a:p>
            <a:pPr algn="l">
              <a:lnSpc>
                <a:spcPts val="3311"/>
              </a:lnSpc>
            </a:pPr>
            <a:r>
              <a:rPr lang="en-US" sz="2400" b="1">
                <a:solidFill>
                  <a:srgbClr val="000000"/>
                </a:solidFill>
                <a:latin typeface="Roboto Bold"/>
                <a:ea typeface="Roboto Bold"/>
                <a:cs typeface="Roboto Bold"/>
                <a:sym typeface="Roboto Bold"/>
              </a:rPr>
              <a:t>Rich Stakeholder Communication (Multi-party notifications)</a:t>
            </a:r>
          </a:p>
        </p:txBody>
      </p:sp>
      <p:sp>
        <p:nvSpPr>
          <p:cNvPr id="90" name="TextBox 90"/>
          <p:cNvSpPr txBox="1"/>
          <p:nvPr/>
        </p:nvSpPr>
        <p:spPr>
          <a:xfrm>
            <a:off x="10098304" y="7676684"/>
            <a:ext cx="4083123" cy="733425"/>
          </a:xfrm>
          <a:prstGeom prst="rect">
            <a:avLst/>
          </a:prstGeom>
        </p:spPr>
        <p:txBody>
          <a:bodyPr lIns="0" tIns="0" rIns="0" bIns="0" rtlCol="0" anchor="t">
            <a:spAutoFit/>
          </a:bodyPr>
          <a:lstStyle/>
          <a:p>
            <a:pPr algn="r">
              <a:lnSpc>
                <a:spcPts val="2879"/>
              </a:lnSpc>
            </a:pPr>
            <a:r>
              <a:rPr lang="en-US" sz="2400" b="1">
                <a:solidFill>
                  <a:srgbClr val="000000"/>
                </a:solidFill>
                <a:latin typeface="Roboto Bold"/>
                <a:ea typeface="Roboto Bold"/>
                <a:cs typeface="Roboto Bold"/>
                <a:sym typeface="Roboto Bold"/>
              </a:rPr>
              <a:t>Real-Time Visibility for All Parties / Transparency</a:t>
            </a:r>
          </a:p>
        </p:txBody>
      </p:sp>
      <p:grpSp>
        <p:nvGrpSpPr>
          <p:cNvPr id="91" name="Group 91"/>
          <p:cNvGrpSpPr/>
          <p:nvPr/>
        </p:nvGrpSpPr>
        <p:grpSpPr>
          <a:xfrm>
            <a:off x="0" y="0"/>
            <a:ext cx="1687079" cy="1687079"/>
            <a:chOff x="0" y="0"/>
            <a:chExt cx="2249439" cy="2249439"/>
          </a:xfrm>
        </p:grpSpPr>
        <p:sp>
          <p:nvSpPr>
            <p:cNvPr id="92" name="Freeform 92"/>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21"/>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38540" y="362428"/>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COMPETITION &amp; BARRIER TO ENTRY</a:t>
            </a:r>
          </a:p>
        </p:txBody>
      </p:sp>
      <p:grpSp>
        <p:nvGrpSpPr>
          <p:cNvPr id="3" name="Group 3"/>
          <p:cNvGrpSpPr/>
          <p:nvPr/>
        </p:nvGrpSpPr>
        <p:grpSpPr>
          <a:xfrm rot="-10800000">
            <a:off x="1507161" y="3815695"/>
            <a:ext cx="4066281" cy="1557300"/>
            <a:chOff x="0" y="0"/>
            <a:chExt cx="1070955" cy="410153"/>
          </a:xfrm>
        </p:grpSpPr>
        <p:sp>
          <p:nvSpPr>
            <p:cNvPr id="4" name="Freeform 4"/>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5" name="TextBox 5"/>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rot="-10800000">
            <a:off x="1507161" y="5744470"/>
            <a:ext cx="4066281" cy="1557300"/>
            <a:chOff x="0" y="0"/>
            <a:chExt cx="1070955" cy="410153"/>
          </a:xfrm>
        </p:grpSpPr>
        <p:sp>
          <p:nvSpPr>
            <p:cNvPr id="7" name="Freeform 7"/>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8" name="TextBox 8"/>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rot="-10800000">
            <a:off x="1507161" y="7701000"/>
            <a:ext cx="4066281" cy="1557300"/>
            <a:chOff x="0" y="0"/>
            <a:chExt cx="1070955" cy="410153"/>
          </a:xfrm>
        </p:grpSpPr>
        <p:sp>
          <p:nvSpPr>
            <p:cNvPr id="10" name="Freeform 10"/>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11" name="TextBox 11"/>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rot="-10800000">
            <a:off x="11389964" y="1884523"/>
            <a:ext cx="4066281" cy="1557300"/>
            <a:chOff x="0" y="0"/>
            <a:chExt cx="1070955" cy="410153"/>
          </a:xfrm>
        </p:grpSpPr>
        <p:sp>
          <p:nvSpPr>
            <p:cNvPr id="13" name="Freeform 13"/>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14" name="TextBox 14"/>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rot="-10800000">
            <a:off x="1507161" y="1884523"/>
            <a:ext cx="4066281" cy="1557300"/>
            <a:chOff x="0" y="0"/>
            <a:chExt cx="1070955" cy="410153"/>
          </a:xfrm>
        </p:grpSpPr>
        <p:sp>
          <p:nvSpPr>
            <p:cNvPr id="16" name="Freeform 16"/>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17" name="TextBox 17"/>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rot="-10800000">
            <a:off x="6449152" y="1884523"/>
            <a:ext cx="4066281" cy="1557300"/>
            <a:chOff x="0" y="0"/>
            <a:chExt cx="1070955" cy="410153"/>
          </a:xfrm>
        </p:grpSpPr>
        <p:sp>
          <p:nvSpPr>
            <p:cNvPr id="19" name="Freeform 19"/>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5F0F40"/>
            </a:solidFill>
          </p:spPr>
        </p:sp>
        <p:sp>
          <p:nvSpPr>
            <p:cNvPr id="20" name="TextBox 20"/>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1" name="Group 21"/>
          <p:cNvGrpSpPr/>
          <p:nvPr/>
        </p:nvGrpSpPr>
        <p:grpSpPr>
          <a:xfrm rot="-10800000">
            <a:off x="6449152" y="3815695"/>
            <a:ext cx="4066281" cy="1557300"/>
            <a:chOff x="0" y="0"/>
            <a:chExt cx="1070955" cy="410153"/>
          </a:xfrm>
        </p:grpSpPr>
        <p:sp>
          <p:nvSpPr>
            <p:cNvPr id="22" name="Freeform 22"/>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23" name="TextBox 23"/>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rot="-10800000">
            <a:off x="6449152" y="5744470"/>
            <a:ext cx="4066281" cy="1557300"/>
            <a:chOff x="0" y="0"/>
            <a:chExt cx="1070955" cy="410153"/>
          </a:xfrm>
        </p:grpSpPr>
        <p:sp>
          <p:nvSpPr>
            <p:cNvPr id="25" name="Freeform 25"/>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26" name="TextBox 26"/>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7" name="Group 27"/>
          <p:cNvGrpSpPr/>
          <p:nvPr/>
        </p:nvGrpSpPr>
        <p:grpSpPr>
          <a:xfrm rot="-10800000">
            <a:off x="6449152" y="7701000"/>
            <a:ext cx="4066281" cy="1557300"/>
            <a:chOff x="0" y="0"/>
            <a:chExt cx="1070955" cy="410153"/>
          </a:xfrm>
        </p:grpSpPr>
        <p:sp>
          <p:nvSpPr>
            <p:cNvPr id="28" name="Freeform 28"/>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29" name="TextBox 29"/>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30"/>
          <p:cNvGrpSpPr/>
          <p:nvPr/>
        </p:nvGrpSpPr>
        <p:grpSpPr>
          <a:xfrm rot="-10800000">
            <a:off x="11391143" y="3815695"/>
            <a:ext cx="4066281" cy="1557300"/>
            <a:chOff x="0" y="0"/>
            <a:chExt cx="1070955" cy="410153"/>
          </a:xfrm>
        </p:grpSpPr>
        <p:sp>
          <p:nvSpPr>
            <p:cNvPr id="31" name="Freeform 31"/>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32" name="TextBox 32"/>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33"/>
          <p:cNvGrpSpPr/>
          <p:nvPr/>
        </p:nvGrpSpPr>
        <p:grpSpPr>
          <a:xfrm rot="-10800000">
            <a:off x="11389964" y="5744470"/>
            <a:ext cx="4066281" cy="1557300"/>
            <a:chOff x="0" y="0"/>
            <a:chExt cx="1070955" cy="410153"/>
          </a:xfrm>
        </p:grpSpPr>
        <p:sp>
          <p:nvSpPr>
            <p:cNvPr id="34" name="Freeform 34"/>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35" name="TextBox 35"/>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rot="-10800000">
            <a:off x="11389964" y="7701000"/>
            <a:ext cx="4066281" cy="1557300"/>
            <a:chOff x="0" y="0"/>
            <a:chExt cx="1070955" cy="410153"/>
          </a:xfrm>
        </p:grpSpPr>
        <p:sp>
          <p:nvSpPr>
            <p:cNvPr id="37" name="Freeform 37"/>
            <p:cNvSpPr/>
            <p:nvPr/>
          </p:nvSpPr>
          <p:spPr>
            <a:xfrm>
              <a:off x="0" y="0"/>
              <a:ext cx="1070955" cy="410153"/>
            </a:xfrm>
            <a:custGeom>
              <a:avLst/>
              <a:gdLst/>
              <a:ahLst/>
              <a:cxnLst/>
              <a:rect l="l" t="t" r="r" b="b"/>
              <a:pathLst>
                <a:path w="1070955" h="410153">
                  <a:moveTo>
                    <a:pt x="0" y="0"/>
                  </a:moveTo>
                  <a:lnTo>
                    <a:pt x="1070955" y="0"/>
                  </a:lnTo>
                  <a:lnTo>
                    <a:pt x="1070955" y="410153"/>
                  </a:lnTo>
                  <a:lnTo>
                    <a:pt x="0" y="410153"/>
                  </a:lnTo>
                  <a:close/>
                </a:path>
              </a:pathLst>
            </a:custGeom>
            <a:solidFill>
              <a:srgbClr val="ECF0F3"/>
            </a:solidFill>
          </p:spPr>
        </p:sp>
        <p:sp>
          <p:nvSpPr>
            <p:cNvPr id="38" name="TextBox 38"/>
            <p:cNvSpPr txBox="1"/>
            <p:nvPr/>
          </p:nvSpPr>
          <p:spPr>
            <a:xfrm>
              <a:off x="0" y="-47625"/>
              <a:ext cx="1070955" cy="45777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9" name="TextBox 39"/>
          <p:cNvSpPr txBox="1"/>
          <p:nvPr/>
        </p:nvSpPr>
        <p:spPr>
          <a:xfrm>
            <a:off x="412018" y="2432439"/>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COMPANY</a:t>
            </a:r>
          </a:p>
        </p:txBody>
      </p:sp>
      <p:sp>
        <p:nvSpPr>
          <p:cNvPr id="40" name="TextBox 40"/>
          <p:cNvSpPr txBox="1"/>
          <p:nvPr/>
        </p:nvSpPr>
        <p:spPr>
          <a:xfrm>
            <a:off x="5573442" y="2432439"/>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WHAT THEY OFFER </a:t>
            </a:r>
          </a:p>
        </p:txBody>
      </p:sp>
      <p:sp>
        <p:nvSpPr>
          <p:cNvPr id="41" name="TextBox 41"/>
          <p:cNvSpPr txBox="1"/>
          <p:nvPr/>
        </p:nvSpPr>
        <p:spPr>
          <a:xfrm>
            <a:off x="10439901" y="2467923"/>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HOW IT DIFFERS</a:t>
            </a:r>
          </a:p>
        </p:txBody>
      </p:sp>
      <p:sp>
        <p:nvSpPr>
          <p:cNvPr id="42" name="TextBox 42"/>
          <p:cNvSpPr txBox="1"/>
          <p:nvPr/>
        </p:nvSpPr>
        <p:spPr>
          <a:xfrm>
            <a:off x="412018" y="4397897"/>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GND SOLUTIONS</a:t>
            </a:r>
          </a:p>
        </p:txBody>
      </p:sp>
      <p:sp>
        <p:nvSpPr>
          <p:cNvPr id="43" name="TextBox 43"/>
          <p:cNvSpPr txBox="1"/>
          <p:nvPr/>
        </p:nvSpPr>
        <p:spPr>
          <a:xfrm>
            <a:off x="4976727" y="3853795"/>
            <a:ext cx="5966406" cy="352403"/>
          </a:xfrm>
          <a:prstGeom prst="rect">
            <a:avLst/>
          </a:prstGeom>
        </p:spPr>
        <p:txBody>
          <a:bodyPr lIns="0" tIns="0" rIns="0" bIns="0" rtlCol="0" anchor="t">
            <a:spAutoFit/>
          </a:bodyPr>
          <a:lstStyle/>
          <a:p>
            <a:pPr algn="ctr">
              <a:lnSpc>
                <a:spcPts val="2638"/>
              </a:lnSpc>
            </a:pPr>
            <a:r>
              <a:rPr lang="en-US" sz="2199">
                <a:solidFill>
                  <a:srgbClr val="000000"/>
                </a:solidFill>
                <a:latin typeface="Public Sans"/>
                <a:ea typeface="Public Sans"/>
                <a:cs typeface="Public Sans"/>
                <a:sym typeface="Public Sans"/>
              </a:rPr>
              <a:t>MONITOR</a:t>
            </a:r>
          </a:p>
        </p:txBody>
      </p:sp>
      <p:sp>
        <p:nvSpPr>
          <p:cNvPr id="44" name="TextBox 44"/>
          <p:cNvSpPr txBox="1"/>
          <p:nvPr/>
        </p:nvSpPr>
        <p:spPr>
          <a:xfrm>
            <a:off x="7524553" y="4263345"/>
            <a:ext cx="5966406" cy="999490"/>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Temperature</a:t>
            </a:r>
          </a:p>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Humidity</a:t>
            </a:r>
          </a:p>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Location</a:t>
            </a:r>
          </a:p>
        </p:txBody>
      </p:sp>
      <p:sp>
        <p:nvSpPr>
          <p:cNvPr id="45" name="TextBox 45"/>
          <p:cNvSpPr txBox="1"/>
          <p:nvPr/>
        </p:nvSpPr>
        <p:spPr>
          <a:xfrm>
            <a:off x="5423558" y="7930420"/>
            <a:ext cx="5966406" cy="1019164"/>
          </a:xfrm>
          <a:prstGeom prst="rect">
            <a:avLst/>
          </a:prstGeom>
        </p:spPr>
        <p:txBody>
          <a:bodyPr lIns="0" tIns="0" rIns="0" bIns="0" rtlCol="0" anchor="t">
            <a:spAutoFit/>
          </a:bodyPr>
          <a:lstStyle/>
          <a:p>
            <a:pPr algn="ctr">
              <a:lnSpc>
                <a:spcPts val="2638"/>
              </a:lnSpc>
            </a:pPr>
            <a:r>
              <a:rPr lang="en-US" sz="2199">
                <a:solidFill>
                  <a:srgbClr val="000000"/>
                </a:solidFill>
                <a:latin typeface="Public Sans"/>
                <a:ea typeface="Public Sans"/>
                <a:cs typeface="Public Sans"/>
                <a:sym typeface="Public Sans"/>
              </a:rPr>
              <a:t>MONITOR</a:t>
            </a:r>
          </a:p>
          <a:p>
            <a:pPr algn="ctr">
              <a:lnSpc>
                <a:spcPts val="2638"/>
              </a:lnSpc>
            </a:pPr>
            <a:r>
              <a:rPr lang="en-US" sz="2199">
                <a:solidFill>
                  <a:srgbClr val="000000"/>
                </a:solidFill>
                <a:latin typeface="Public Sans"/>
                <a:ea typeface="Public Sans"/>
                <a:cs typeface="Public Sans"/>
                <a:sym typeface="Public Sans"/>
              </a:rPr>
              <a:t> + </a:t>
            </a:r>
          </a:p>
          <a:p>
            <a:pPr algn="ctr">
              <a:lnSpc>
                <a:spcPts val="2638"/>
              </a:lnSpc>
            </a:pPr>
            <a:r>
              <a:rPr lang="en-US" sz="2199">
                <a:solidFill>
                  <a:srgbClr val="000000"/>
                </a:solidFill>
                <a:latin typeface="Public Sans"/>
                <a:ea typeface="Public Sans"/>
                <a:cs typeface="Public Sans"/>
                <a:sym typeface="Public Sans"/>
              </a:rPr>
              <a:t>PREDICTIVE ANALYSIS</a:t>
            </a:r>
          </a:p>
        </p:txBody>
      </p:sp>
      <p:sp>
        <p:nvSpPr>
          <p:cNvPr id="46" name="TextBox 46"/>
          <p:cNvSpPr txBox="1"/>
          <p:nvPr/>
        </p:nvSpPr>
        <p:spPr>
          <a:xfrm>
            <a:off x="412018" y="6239770"/>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AWL INDIA</a:t>
            </a:r>
          </a:p>
        </p:txBody>
      </p:sp>
      <p:sp>
        <p:nvSpPr>
          <p:cNvPr id="47" name="TextBox 47"/>
          <p:cNvSpPr txBox="1"/>
          <p:nvPr/>
        </p:nvSpPr>
        <p:spPr>
          <a:xfrm>
            <a:off x="5460989" y="5977813"/>
            <a:ext cx="5966406" cy="1019164"/>
          </a:xfrm>
          <a:prstGeom prst="rect">
            <a:avLst/>
          </a:prstGeom>
        </p:spPr>
        <p:txBody>
          <a:bodyPr lIns="0" tIns="0" rIns="0" bIns="0" rtlCol="0" anchor="t">
            <a:spAutoFit/>
          </a:bodyPr>
          <a:lstStyle/>
          <a:p>
            <a:pPr algn="ctr">
              <a:lnSpc>
                <a:spcPts val="2638"/>
              </a:lnSpc>
            </a:pPr>
            <a:r>
              <a:rPr lang="en-US" sz="2199">
                <a:solidFill>
                  <a:srgbClr val="000000"/>
                </a:solidFill>
                <a:latin typeface="Public Sans"/>
                <a:ea typeface="Public Sans"/>
                <a:cs typeface="Public Sans"/>
                <a:sym typeface="Public Sans"/>
              </a:rPr>
              <a:t>WEB </a:t>
            </a:r>
          </a:p>
          <a:p>
            <a:pPr algn="ctr">
              <a:lnSpc>
                <a:spcPts val="2638"/>
              </a:lnSpc>
            </a:pPr>
            <a:r>
              <a:rPr lang="en-US" sz="2199">
                <a:solidFill>
                  <a:srgbClr val="000000"/>
                </a:solidFill>
                <a:latin typeface="Public Sans"/>
                <a:ea typeface="Public Sans"/>
                <a:cs typeface="Public Sans"/>
                <a:sym typeface="Public Sans"/>
              </a:rPr>
              <a:t>&amp;</a:t>
            </a:r>
          </a:p>
          <a:p>
            <a:pPr algn="ctr">
              <a:lnSpc>
                <a:spcPts val="2638"/>
              </a:lnSpc>
            </a:pPr>
            <a:r>
              <a:rPr lang="en-US" sz="2199">
                <a:solidFill>
                  <a:srgbClr val="000000"/>
                </a:solidFill>
                <a:latin typeface="Public Sans"/>
                <a:ea typeface="Public Sans"/>
                <a:cs typeface="Public Sans"/>
                <a:sym typeface="Public Sans"/>
              </a:rPr>
              <a:t>MOBILE APPS</a:t>
            </a:r>
          </a:p>
        </p:txBody>
      </p:sp>
      <p:sp>
        <p:nvSpPr>
          <p:cNvPr id="48" name="TextBox 48"/>
          <p:cNvSpPr txBox="1"/>
          <p:nvPr/>
        </p:nvSpPr>
        <p:spPr>
          <a:xfrm>
            <a:off x="10441081" y="6318345"/>
            <a:ext cx="5966406" cy="352403"/>
          </a:xfrm>
          <a:prstGeom prst="rect">
            <a:avLst/>
          </a:prstGeom>
        </p:spPr>
        <p:txBody>
          <a:bodyPr lIns="0" tIns="0" rIns="0" bIns="0" rtlCol="0" anchor="t">
            <a:spAutoFit/>
          </a:bodyPr>
          <a:lstStyle/>
          <a:p>
            <a:pPr algn="ctr">
              <a:lnSpc>
                <a:spcPts val="2638"/>
              </a:lnSpc>
            </a:pPr>
            <a:r>
              <a:rPr lang="en-US" sz="2199">
                <a:solidFill>
                  <a:srgbClr val="000000"/>
                </a:solidFill>
                <a:latin typeface="Public Sans"/>
                <a:ea typeface="Public Sans"/>
                <a:cs typeface="Public Sans"/>
                <a:sym typeface="Public Sans"/>
              </a:rPr>
              <a:t>ECO SYSTEM</a:t>
            </a:r>
          </a:p>
        </p:txBody>
      </p:sp>
      <p:sp>
        <p:nvSpPr>
          <p:cNvPr id="49" name="TextBox 49"/>
          <p:cNvSpPr txBox="1"/>
          <p:nvPr/>
        </p:nvSpPr>
        <p:spPr>
          <a:xfrm>
            <a:off x="463696" y="8235220"/>
            <a:ext cx="5966406" cy="380975"/>
          </a:xfrm>
          <a:prstGeom prst="rect">
            <a:avLst/>
          </a:prstGeom>
        </p:spPr>
        <p:txBody>
          <a:bodyPr lIns="0" tIns="0" rIns="0" bIns="0" rtlCol="0" anchor="t">
            <a:spAutoFit/>
          </a:bodyPr>
          <a:lstStyle/>
          <a:p>
            <a:pPr algn="ctr">
              <a:lnSpc>
                <a:spcPts val="2999"/>
              </a:lnSpc>
            </a:pPr>
            <a:r>
              <a:rPr lang="en-US" sz="2499">
                <a:solidFill>
                  <a:srgbClr val="FFFFFF"/>
                </a:solidFill>
                <a:latin typeface="Public Sans"/>
                <a:ea typeface="Public Sans"/>
                <a:cs typeface="Public Sans"/>
                <a:sym typeface="Public Sans"/>
              </a:rPr>
              <a:t>IOT-WORKS</a:t>
            </a:r>
          </a:p>
        </p:txBody>
      </p:sp>
      <p:sp>
        <p:nvSpPr>
          <p:cNvPr id="50" name="TextBox 50"/>
          <p:cNvSpPr txBox="1"/>
          <p:nvPr/>
        </p:nvSpPr>
        <p:spPr>
          <a:xfrm>
            <a:off x="10479181" y="4133863"/>
            <a:ext cx="5966406" cy="1019164"/>
          </a:xfrm>
          <a:prstGeom prst="rect">
            <a:avLst/>
          </a:prstGeom>
        </p:spPr>
        <p:txBody>
          <a:bodyPr lIns="0" tIns="0" rIns="0" bIns="0" rtlCol="0" anchor="t">
            <a:spAutoFit/>
          </a:bodyPr>
          <a:lstStyle/>
          <a:p>
            <a:pPr algn="ctr">
              <a:lnSpc>
                <a:spcPts val="2638"/>
              </a:lnSpc>
            </a:pPr>
            <a:r>
              <a:rPr lang="en-US" sz="2199">
                <a:solidFill>
                  <a:srgbClr val="000000"/>
                </a:solidFill>
                <a:latin typeface="Public Sans"/>
                <a:ea typeface="Public Sans"/>
                <a:cs typeface="Public Sans"/>
                <a:sym typeface="Public Sans"/>
              </a:rPr>
              <a:t>MONITOR</a:t>
            </a:r>
          </a:p>
          <a:p>
            <a:pPr algn="ctr">
              <a:lnSpc>
                <a:spcPts val="2638"/>
              </a:lnSpc>
            </a:pPr>
            <a:r>
              <a:rPr lang="en-US" sz="2199">
                <a:solidFill>
                  <a:srgbClr val="000000"/>
                </a:solidFill>
                <a:latin typeface="Public Sans"/>
                <a:ea typeface="Public Sans"/>
                <a:cs typeface="Public Sans"/>
                <a:sym typeface="Public Sans"/>
              </a:rPr>
              <a:t> +</a:t>
            </a:r>
          </a:p>
          <a:p>
            <a:pPr algn="ctr">
              <a:lnSpc>
                <a:spcPts val="2638"/>
              </a:lnSpc>
            </a:pPr>
            <a:r>
              <a:rPr lang="en-US" sz="2199">
                <a:solidFill>
                  <a:srgbClr val="000000"/>
                </a:solidFill>
                <a:latin typeface="Public Sans"/>
                <a:ea typeface="Public Sans"/>
                <a:cs typeface="Public Sans"/>
                <a:sym typeface="Public Sans"/>
              </a:rPr>
              <a:t> PREDICTIVE ANALYSIS</a:t>
            </a:r>
          </a:p>
        </p:txBody>
      </p:sp>
      <p:sp>
        <p:nvSpPr>
          <p:cNvPr id="51" name="TextBox 51"/>
          <p:cNvSpPr txBox="1"/>
          <p:nvPr/>
        </p:nvSpPr>
        <p:spPr>
          <a:xfrm>
            <a:off x="11399489" y="7987570"/>
            <a:ext cx="5966406" cy="1332865"/>
          </a:xfrm>
          <a:prstGeom prst="rect">
            <a:avLst/>
          </a:prstGeom>
        </p:spPr>
        <p:txBody>
          <a:bodyPr lIns="0" tIns="0" rIns="0" bIns="0" rtlCol="0" anchor="t">
            <a:spAutoFit/>
          </a:bodyPr>
          <a:lstStyle/>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REAL TIME ALERTS</a:t>
            </a:r>
          </a:p>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DIRECT CUSTOMER INTEGRATION</a:t>
            </a:r>
          </a:p>
          <a:p>
            <a:pPr marL="410209" lvl="1" indent="-205105" algn="l">
              <a:lnSpc>
                <a:spcPts val="2659"/>
              </a:lnSpc>
              <a:buFont typeface="Arial"/>
              <a:buChar char="•"/>
            </a:pPr>
            <a:r>
              <a:rPr lang="en-US" sz="1899" b="1">
                <a:solidFill>
                  <a:srgbClr val="000000"/>
                </a:solidFill>
                <a:latin typeface="Barlow Medium"/>
                <a:ea typeface="Barlow Medium"/>
                <a:cs typeface="Barlow Medium"/>
                <a:sym typeface="Barlow Medium"/>
              </a:rPr>
              <a:t>DATA TRANSPARENCY</a:t>
            </a:r>
          </a:p>
          <a:p>
            <a:pPr algn="l">
              <a:lnSpc>
                <a:spcPts val="2659"/>
              </a:lnSpc>
            </a:pPr>
            <a:endParaRPr lang="en-US" sz="1899" b="1">
              <a:solidFill>
                <a:srgbClr val="000000"/>
              </a:solidFill>
              <a:latin typeface="Barlow Medium"/>
              <a:ea typeface="Barlow Medium"/>
              <a:cs typeface="Barlow Medium"/>
              <a:sym typeface="Barlow Medium"/>
            </a:endParaRPr>
          </a:p>
        </p:txBody>
      </p:sp>
      <p:sp>
        <p:nvSpPr>
          <p:cNvPr id="52" name="Freeform 52"/>
          <p:cNvSpPr/>
          <p:nvPr/>
        </p:nvSpPr>
        <p:spPr>
          <a:xfrm rot="-744362" flipV="1">
            <a:off x="-2411858" y="-717020"/>
            <a:ext cx="5808362" cy="2040187"/>
          </a:xfrm>
          <a:custGeom>
            <a:avLst/>
            <a:gdLst/>
            <a:ahLst/>
            <a:cxnLst/>
            <a:rect l="l" t="t" r="r" b="b"/>
            <a:pathLst>
              <a:path w="5808362" h="2040187">
                <a:moveTo>
                  <a:pt x="0" y="2040188"/>
                </a:moveTo>
                <a:lnTo>
                  <a:pt x="5808362" y="2040188"/>
                </a:lnTo>
                <a:lnTo>
                  <a:pt x="5808362" y="0"/>
                </a:lnTo>
                <a:lnTo>
                  <a:pt x="0" y="0"/>
                </a:lnTo>
                <a:lnTo>
                  <a:pt x="0" y="2040188"/>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53" name="Freeform 53"/>
          <p:cNvSpPr/>
          <p:nvPr/>
        </p:nvSpPr>
        <p:spPr>
          <a:xfrm rot="-3065466">
            <a:off x="13976770" y="7034213"/>
            <a:ext cx="6636774" cy="4114800"/>
          </a:xfrm>
          <a:custGeom>
            <a:avLst/>
            <a:gdLst/>
            <a:ahLst/>
            <a:cxnLst/>
            <a:rect l="l" t="t" r="r" b="b"/>
            <a:pathLst>
              <a:path w="6636774" h="4114800">
                <a:moveTo>
                  <a:pt x="0" y="0"/>
                </a:moveTo>
                <a:lnTo>
                  <a:pt x="6636775" y="0"/>
                </a:lnTo>
                <a:lnTo>
                  <a:pt x="6636775"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a:ln cap="sq">
            <a:noFill/>
            <a:prstDash val="solid"/>
            <a:miter/>
          </a:ln>
        </p:spPr>
      </p:sp>
      <p:grpSp>
        <p:nvGrpSpPr>
          <p:cNvPr id="54" name="Group 54"/>
          <p:cNvGrpSpPr/>
          <p:nvPr/>
        </p:nvGrpSpPr>
        <p:grpSpPr>
          <a:xfrm>
            <a:off x="0" y="0"/>
            <a:ext cx="1687079" cy="1687079"/>
            <a:chOff x="0" y="0"/>
            <a:chExt cx="2249439" cy="2249439"/>
          </a:xfrm>
        </p:grpSpPr>
        <p:sp>
          <p:nvSpPr>
            <p:cNvPr id="55" name="Freeform 55"/>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6"/>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241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txBody>
          <a:bodyPr/>
          <a:lstStyle/>
          <a:p>
            <a:endParaRPr lang="en-IN" dirty="0"/>
          </a:p>
        </p:txBody>
      </p:sp>
      <p:sp>
        <p:nvSpPr>
          <p:cNvPr id="3" name="Freeform 3"/>
          <p:cNvSpPr/>
          <p:nvPr/>
        </p:nvSpPr>
        <p:spPr>
          <a:xfrm rot="-2345295">
            <a:off x="14251525" y="8865127"/>
            <a:ext cx="6304023" cy="2088208"/>
          </a:xfrm>
          <a:custGeom>
            <a:avLst/>
            <a:gdLst/>
            <a:ahLst/>
            <a:cxnLst/>
            <a:rect l="l" t="t" r="r" b="b"/>
            <a:pathLst>
              <a:path w="6304023" h="2088208">
                <a:moveTo>
                  <a:pt x="0" y="0"/>
                </a:moveTo>
                <a:lnTo>
                  <a:pt x="6304023" y="0"/>
                </a:lnTo>
                <a:lnTo>
                  <a:pt x="6304023" y="2088207"/>
                </a:lnTo>
                <a:lnTo>
                  <a:pt x="0" y="208820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747742" y="-708168"/>
            <a:ext cx="4982066" cy="2260613"/>
          </a:xfrm>
          <a:custGeom>
            <a:avLst/>
            <a:gdLst/>
            <a:ahLst/>
            <a:cxnLst/>
            <a:rect l="l" t="t" r="r" b="b"/>
            <a:pathLst>
              <a:path w="4982066" h="2260613">
                <a:moveTo>
                  <a:pt x="4982066" y="2260613"/>
                </a:moveTo>
                <a:lnTo>
                  <a:pt x="0" y="2260613"/>
                </a:lnTo>
                <a:lnTo>
                  <a:pt x="0" y="0"/>
                </a:lnTo>
                <a:lnTo>
                  <a:pt x="4982066" y="0"/>
                </a:lnTo>
                <a:lnTo>
                  <a:pt x="4982066" y="2260613"/>
                </a:lnTo>
                <a:close/>
              </a:path>
            </a:pathLst>
          </a:custGeom>
          <a:blipFill>
            <a:blip r:embed="rId5">
              <a:alphaModFix amt="30000"/>
              <a:extLst>
                <a:ext uri="{96DAC541-7B7A-43D3-8B79-37D633B846F1}">
                  <asvg:svgBlip xmlns:asvg="http://schemas.microsoft.com/office/drawing/2016/SVG/main" r:embed="rId6"/>
                </a:ext>
              </a:extLst>
            </a:blip>
            <a:stretch>
              <a:fillRect/>
            </a:stretch>
          </a:blipFill>
          <a:ln cap="sq">
            <a:noFill/>
            <a:prstDash val="solid"/>
            <a:miter/>
          </a:ln>
        </p:spPr>
      </p:sp>
      <p:grpSp>
        <p:nvGrpSpPr>
          <p:cNvPr id="5" name="Group 5"/>
          <p:cNvGrpSpPr/>
          <p:nvPr/>
        </p:nvGrpSpPr>
        <p:grpSpPr>
          <a:xfrm rot="5400000">
            <a:off x="2580494" y="1404939"/>
            <a:ext cx="800765" cy="700669"/>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7" name="TextBox 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2580494" y="4775599"/>
            <a:ext cx="800765" cy="700669"/>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640067" y="1472096"/>
            <a:ext cx="5476750" cy="3872223"/>
            <a:chOff x="0" y="0"/>
            <a:chExt cx="1442436" cy="1019845"/>
          </a:xfrm>
        </p:grpSpPr>
        <p:sp>
          <p:nvSpPr>
            <p:cNvPr id="12" name="Freeform 12"/>
            <p:cNvSpPr/>
            <p:nvPr/>
          </p:nvSpPr>
          <p:spPr>
            <a:xfrm>
              <a:off x="0" y="0"/>
              <a:ext cx="1442436" cy="1019845"/>
            </a:xfrm>
            <a:custGeom>
              <a:avLst/>
              <a:gdLst/>
              <a:ahLst/>
              <a:cxnLst/>
              <a:rect l="l" t="t" r="r" b="b"/>
              <a:pathLst>
                <a:path w="1442436" h="1019845">
                  <a:moveTo>
                    <a:pt x="0" y="0"/>
                  </a:moveTo>
                  <a:lnTo>
                    <a:pt x="1442436" y="0"/>
                  </a:lnTo>
                  <a:lnTo>
                    <a:pt x="1442436" y="1019845"/>
                  </a:lnTo>
                  <a:lnTo>
                    <a:pt x="0" y="1019845"/>
                  </a:lnTo>
                  <a:close/>
                </a:path>
              </a:pathLst>
            </a:custGeom>
            <a:solidFill>
              <a:srgbClr val="ECF0F3"/>
            </a:solidFill>
          </p:spPr>
        </p:sp>
        <p:sp>
          <p:nvSpPr>
            <p:cNvPr id="13" name="TextBox 13"/>
            <p:cNvSpPr txBox="1"/>
            <p:nvPr/>
          </p:nvSpPr>
          <p:spPr>
            <a:xfrm>
              <a:off x="0" y="-47625"/>
              <a:ext cx="1442436" cy="106747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19574" y="1336228"/>
            <a:ext cx="1910967" cy="4190089"/>
            <a:chOff x="0" y="0"/>
            <a:chExt cx="503300" cy="1103562"/>
          </a:xfrm>
        </p:grpSpPr>
        <p:sp>
          <p:nvSpPr>
            <p:cNvPr id="15" name="Freeform 15"/>
            <p:cNvSpPr/>
            <p:nvPr/>
          </p:nvSpPr>
          <p:spPr>
            <a:xfrm>
              <a:off x="0" y="0"/>
              <a:ext cx="503300" cy="1103562"/>
            </a:xfrm>
            <a:custGeom>
              <a:avLst/>
              <a:gdLst/>
              <a:ahLst/>
              <a:cxnLst/>
              <a:rect l="l" t="t" r="r" b="b"/>
              <a:pathLst>
                <a:path w="503300" h="1103562">
                  <a:moveTo>
                    <a:pt x="0" y="0"/>
                  </a:moveTo>
                  <a:lnTo>
                    <a:pt x="503300" y="0"/>
                  </a:lnTo>
                  <a:lnTo>
                    <a:pt x="503300" y="1103562"/>
                  </a:lnTo>
                  <a:lnTo>
                    <a:pt x="0" y="1103562"/>
                  </a:lnTo>
                  <a:close/>
                </a:path>
              </a:pathLst>
            </a:custGeom>
            <a:solidFill>
              <a:srgbClr val="5F0F40"/>
            </a:solidFill>
          </p:spPr>
        </p:sp>
        <p:sp>
          <p:nvSpPr>
            <p:cNvPr id="16" name="TextBox 16"/>
            <p:cNvSpPr txBox="1"/>
            <p:nvPr/>
          </p:nvSpPr>
          <p:spPr>
            <a:xfrm>
              <a:off x="0" y="-47625"/>
              <a:ext cx="503300" cy="1151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400000">
            <a:off x="5605719" y="5918910"/>
            <a:ext cx="800765" cy="700669"/>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19" name="TextBox 19"/>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5588751" y="9116091"/>
            <a:ext cx="800765" cy="700669"/>
            <a:chOff x="0" y="0"/>
            <a:chExt cx="812800" cy="711200"/>
          </a:xfrm>
        </p:grpSpPr>
        <p:sp>
          <p:nvSpPr>
            <p:cNvPr id="21" name="Freeform 2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22" name="TextBox 22"/>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143942" y="5837729"/>
            <a:ext cx="9488319" cy="3897211"/>
            <a:chOff x="0" y="-47625"/>
            <a:chExt cx="2498986" cy="1026426"/>
          </a:xfrm>
        </p:grpSpPr>
        <p:sp>
          <p:nvSpPr>
            <p:cNvPr id="24" name="Freeform 24"/>
            <p:cNvSpPr/>
            <p:nvPr/>
          </p:nvSpPr>
          <p:spPr>
            <a:xfrm>
              <a:off x="900389" y="0"/>
              <a:ext cx="1598597" cy="978801"/>
            </a:xfrm>
            <a:custGeom>
              <a:avLst/>
              <a:gdLst/>
              <a:ahLst/>
              <a:cxnLst/>
              <a:rect l="l" t="t" r="r" b="b"/>
              <a:pathLst>
                <a:path w="1598597" h="978801">
                  <a:moveTo>
                    <a:pt x="0" y="0"/>
                  </a:moveTo>
                  <a:lnTo>
                    <a:pt x="1598597" y="0"/>
                  </a:lnTo>
                  <a:lnTo>
                    <a:pt x="1598597" y="978801"/>
                  </a:lnTo>
                  <a:lnTo>
                    <a:pt x="0" y="978801"/>
                  </a:lnTo>
                  <a:close/>
                </a:path>
              </a:pathLst>
            </a:custGeom>
            <a:solidFill>
              <a:srgbClr val="ECF0F3"/>
            </a:solidFill>
          </p:spPr>
        </p:sp>
        <p:sp>
          <p:nvSpPr>
            <p:cNvPr id="25" name="TextBox 25"/>
            <p:cNvSpPr txBox="1"/>
            <p:nvPr/>
          </p:nvSpPr>
          <p:spPr>
            <a:xfrm>
              <a:off x="0" y="-47625"/>
              <a:ext cx="1598597" cy="102642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727833" y="5863955"/>
            <a:ext cx="1910967" cy="4025584"/>
            <a:chOff x="0" y="0"/>
            <a:chExt cx="503300" cy="1060236"/>
          </a:xfrm>
        </p:grpSpPr>
        <p:sp>
          <p:nvSpPr>
            <p:cNvPr id="27" name="Freeform 27"/>
            <p:cNvSpPr/>
            <p:nvPr/>
          </p:nvSpPr>
          <p:spPr>
            <a:xfrm>
              <a:off x="0" y="0"/>
              <a:ext cx="503300" cy="1060236"/>
            </a:xfrm>
            <a:custGeom>
              <a:avLst/>
              <a:gdLst/>
              <a:ahLst/>
              <a:cxnLst/>
              <a:rect l="l" t="t" r="r" b="b"/>
              <a:pathLst>
                <a:path w="503300" h="1060236">
                  <a:moveTo>
                    <a:pt x="0" y="0"/>
                  </a:moveTo>
                  <a:lnTo>
                    <a:pt x="503300" y="0"/>
                  </a:lnTo>
                  <a:lnTo>
                    <a:pt x="503300" y="1060236"/>
                  </a:lnTo>
                  <a:lnTo>
                    <a:pt x="0" y="1060236"/>
                  </a:lnTo>
                  <a:close/>
                </a:path>
              </a:pathLst>
            </a:custGeom>
            <a:solidFill>
              <a:srgbClr val="FB8B24"/>
            </a:solidFill>
          </p:spPr>
        </p:sp>
        <p:sp>
          <p:nvSpPr>
            <p:cNvPr id="28" name="TextBox 28"/>
            <p:cNvSpPr txBox="1"/>
            <p:nvPr/>
          </p:nvSpPr>
          <p:spPr>
            <a:xfrm>
              <a:off x="0" y="-47625"/>
              <a:ext cx="503300" cy="110786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11053605" y="1387585"/>
            <a:ext cx="821714" cy="719000"/>
            <a:chOff x="0" y="0"/>
            <a:chExt cx="812800" cy="711200"/>
          </a:xfrm>
        </p:grpSpPr>
        <p:sp>
          <p:nvSpPr>
            <p:cNvPr id="30" name="Freeform 3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31" name="TextBox 31"/>
            <p:cNvSpPr txBox="1"/>
            <p:nvPr/>
          </p:nvSpPr>
          <p:spPr>
            <a:xfrm>
              <a:off x="127000" y="282575"/>
              <a:ext cx="558800" cy="377825"/>
            </a:xfrm>
            <a:prstGeom prst="rect">
              <a:avLst/>
            </a:prstGeom>
          </p:spPr>
          <p:txBody>
            <a:bodyPr lIns="52129" tIns="52129" rIns="52129" bIns="52129" rtlCol="0" anchor="ctr"/>
            <a:lstStyle/>
            <a:p>
              <a:pPr algn="ctr">
                <a:lnSpc>
                  <a:spcPts val="2659"/>
                </a:lnSpc>
              </a:pPr>
              <a:endParaRPr/>
            </a:p>
          </p:txBody>
        </p:sp>
      </p:grpSp>
      <p:grpSp>
        <p:nvGrpSpPr>
          <p:cNvPr id="32" name="Group 32"/>
          <p:cNvGrpSpPr/>
          <p:nvPr/>
        </p:nvGrpSpPr>
        <p:grpSpPr>
          <a:xfrm rot="5400000">
            <a:off x="11053605" y="4696771"/>
            <a:ext cx="821714" cy="719000"/>
            <a:chOff x="0" y="0"/>
            <a:chExt cx="812800" cy="711200"/>
          </a:xfrm>
        </p:grpSpPr>
        <p:sp>
          <p:nvSpPr>
            <p:cNvPr id="33" name="Freeform 3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8E93A9"/>
            </a:solidFill>
          </p:spPr>
        </p:sp>
        <p:sp>
          <p:nvSpPr>
            <p:cNvPr id="34" name="TextBox 34"/>
            <p:cNvSpPr txBox="1"/>
            <p:nvPr/>
          </p:nvSpPr>
          <p:spPr>
            <a:xfrm>
              <a:off x="127000" y="282575"/>
              <a:ext cx="558800" cy="377825"/>
            </a:xfrm>
            <a:prstGeom prst="rect">
              <a:avLst/>
            </a:prstGeom>
          </p:spPr>
          <p:txBody>
            <a:bodyPr lIns="52129" tIns="52129" rIns="52129" bIns="52129" rtlCol="0" anchor="ctr"/>
            <a:lstStyle/>
            <a:p>
              <a:pPr algn="ctr">
                <a:lnSpc>
                  <a:spcPts val="2659"/>
                </a:lnSpc>
              </a:pPr>
              <a:endParaRPr/>
            </a:p>
          </p:txBody>
        </p:sp>
      </p:grpSp>
      <p:grpSp>
        <p:nvGrpSpPr>
          <p:cNvPr id="35" name="Group 35"/>
          <p:cNvGrpSpPr/>
          <p:nvPr/>
        </p:nvGrpSpPr>
        <p:grpSpPr>
          <a:xfrm>
            <a:off x="10605631" y="1474666"/>
            <a:ext cx="6228468" cy="3813612"/>
            <a:chOff x="0" y="0"/>
            <a:chExt cx="1598597" cy="978801"/>
          </a:xfrm>
        </p:grpSpPr>
        <p:sp>
          <p:nvSpPr>
            <p:cNvPr id="36" name="Freeform 36"/>
            <p:cNvSpPr/>
            <p:nvPr/>
          </p:nvSpPr>
          <p:spPr>
            <a:xfrm>
              <a:off x="0" y="0"/>
              <a:ext cx="1598597" cy="978801"/>
            </a:xfrm>
            <a:custGeom>
              <a:avLst/>
              <a:gdLst/>
              <a:ahLst/>
              <a:cxnLst/>
              <a:rect l="l" t="t" r="r" b="b"/>
              <a:pathLst>
                <a:path w="1598597" h="978801">
                  <a:moveTo>
                    <a:pt x="0" y="0"/>
                  </a:moveTo>
                  <a:lnTo>
                    <a:pt x="1598597" y="0"/>
                  </a:lnTo>
                  <a:lnTo>
                    <a:pt x="1598597" y="978801"/>
                  </a:lnTo>
                  <a:lnTo>
                    <a:pt x="0" y="978801"/>
                  </a:lnTo>
                  <a:close/>
                </a:path>
              </a:pathLst>
            </a:custGeom>
            <a:solidFill>
              <a:srgbClr val="ECF0F3"/>
            </a:solidFill>
          </p:spPr>
        </p:sp>
        <p:sp>
          <p:nvSpPr>
            <p:cNvPr id="37" name="TextBox 37"/>
            <p:cNvSpPr txBox="1"/>
            <p:nvPr/>
          </p:nvSpPr>
          <p:spPr>
            <a:xfrm>
              <a:off x="0" y="-47625"/>
              <a:ext cx="1598597" cy="1026426"/>
            </a:xfrm>
            <a:prstGeom prst="rect">
              <a:avLst/>
            </a:prstGeom>
          </p:spPr>
          <p:txBody>
            <a:bodyPr lIns="52129" tIns="52129" rIns="52129" bIns="52129" rtlCol="0" anchor="ctr"/>
            <a:lstStyle/>
            <a:p>
              <a:pPr algn="ctr">
                <a:lnSpc>
                  <a:spcPts val="2659"/>
                </a:lnSpc>
              </a:pPr>
              <a:endParaRPr/>
            </a:p>
          </p:txBody>
        </p:sp>
      </p:grpSp>
      <p:grpSp>
        <p:nvGrpSpPr>
          <p:cNvPr id="38" name="Group 38"/>
          <p:cNvGrpSpPr/>
          <p:nvPr/>
        </p:nvGrpSpPr>
        <p:grpSpPr>
          <a:xfrm>
            <a:off x="9144000" y="1336228"/>
            <a:ext cx="1960962" cy="4130901"/>
            <a:chOff x="0" y="0"/>
            <a:chExt cx="503300" cy="1060236"/>
          </a:xfrm>
        </p:grpSpPr>
        <p:sp>
          <p:nvSpPr>
            <p:cNvPr id="39" name="Freeform 39"/>
            <p:cNvSpPr/>
            <p:nvPr/>
          </p:nvSpPr>
          <p:spPr>
            <a:xfrm>
              <a:off x="0" y="0"/>
              <a:ext cx="503300" cy="1060236"/>
            </a:xfrm>
            <a:custGeom>
              <a:avLst/>
              <a:gdLst/>
              <a:ahLst/>
              <a:cxnLst/>
              <a:rect l="l" t="t" r="r" b="b"/>
              <a:pathLst>
                <a:path w="503300" h="1060236">
                  <a:moveTo>
                    <a:pt x="0" y="0"/>
                  </a:moveTo>
                  <a:lnTo>
                    <a:pt x="503300" y="0"/>
                  </a:lnTo>
                  <a:lnTo>
                    <a:pt x="503300" y="1060236"/>
                  </a:lnTo>
                  <a:lnTo>
                    <a:pt x="0" y="1060236"/>
                  </a:lnTo>
                  <a:close/>
                </a:path>
              </a:pathLst>
            </a:custGeom>
            <a:solidFill>
              <a:srgbClr val="E36414"/>
            </a:solidFill>
          </p:spPr>
        </p:sp>
        <p:sp>
          <p:nvSpPr>
            <p:cNvPr id="40" name="TextBox 40"/>
            <p:cNvSpPr txBox="1"/>
            <p:nvPr/>
          </p:nvSpPr>
          <p:spPr>
            <a:xfrm>
              <a:off x="0" y="-47625"/>
              <a:ext cx="503300" cy="1107861"/>
            </a:xfrm>
            <a:prstGeom prst="rect">
              <a:avLst/>
            </a:prstGeom>
          </p:spPr>
          <p:txBody>
            <a:bodyPr lIns="52129" tIns="52129" rIns="52129" bIns="52129" rtlCol="0" anchor="ctr"/>
            <a:lstStyle/>
            <a:p>
              <a:pPr algn="ctr">
                <a:lnSpc>
                  <a:spcPts val="2659"/>
                </a:lnSpc>
              </a:pPr>
              <a:endParaRPr/>
            </a:p>
          </p:txBody>
        </p:sp>
      </p:grpSp>
      <p:sp>
        <p:nvSpPr>
          <p:cNvPr id="53" name="Freeform 53"/>
          <p:cNvSpPr/>
          <p:nvPr/>
        </p:nvSpPr>
        <p:spPr>
          <a:xfrm>
            <a:off x="1014989" y="2732112"/>
            <a:ext cx="1286010" cy="1476052"/>
          </a:xfrm>
          <a:custGeom>
            <a:avLst/>
            <a:gdLst/>
            <a:ahLst/>
            <a:cxnLst/>
            <a:rect l="l" t="t" r="r" b="b"/>
            <a:pathLst>
              <a:path w="1286010" h="1476052">
                <a:moveTo>
                  <a:pt x="0" y="0"/>
                </a:moveTo>
                <a:lnTo>
                  <a:pt x="1286010" y="0"/>
                </a:lnTo>
                <a:lnTo>
                  <a:pt x="1286010" y="1476051"/>
                </a:lnTo>
                <a:lnTo>
                  <a:pt x="0" y="1476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4" name="Freeform 54"/>
          <p:cNvSpPr/>
          <p:nvPr/>
        </p:nvSpPr>
        <p:spPr>
          <a:xfrm>
            <a:off x="4090158" y="7111427"/>
            <a:ext cx="1219335" cy="1336258"/>
          </a:xfrm>
          <a:custGeom>
            <a:avLst/>
            <a:gdLst/>
            <a:ahLst/>
            <a:cxnLst/>
            <a:rect l="l" t="t" r="r" b="b"/>
            <a:pathLst>
              <a:path w="1219335" h="1336258">
                <a:moveTo>
                  <a:pt x="0" y="0"/>
                </a:moveTo>
                <a:lnTo>
                  <a:pt x="1219335" y="0"/>
                </a:lnTo>
                <a:lnTo>
                  <a:pt x="1219335" y="1336258"/>
                </a:lnTo>
                <a:lnTo>
                  <a:pt x="0" y="1336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5" name="Freeform 55"/>
          <p:cNvSpPr/>
          <p:nvPr/>
        </p:nvSpPr>
        <p:spPr>
          <a:xfrm>
            <a:off x="9312291" y="2732112"/>
            <a:ext cx="1624380" cy="1676779"/>
          </a:xfrm>
          <a:custGeom>
            <a:avLst/>
            <a:gdLst/>
            <a:ahLst/>
            <a:cxnLst/>
            <a:rect l="l" t="t" r="r" b="b"/>
            <a:pathLst>
              <a:path w="1624380" h="1676779">
                <a:moveTo>
                  <a:pt x="0" y="0"/>
                </a:moveTo>
                <a:lnTo>
                  <a:pt x="1624380" y="0"/>
                </a:lnTo>
                <a:lnTo>
                  <a:pt x="1624380" y="1676779"/>
                </a:lnTo>
                <a:lnTo>
                  <a:pt x="0" y="16767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6" name="TextBox 56"/>
          <p:cNvSpPr txBox="1"/>
          <p:nvPr/>
        </p:nvSpPr>
        <p:spPr>
          <a:xfrm>
            <a:off x="3857747" y="336413"/>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REVENUE MODEL</a:t>
            </a:r>
          </a:p>
        </p:txBody>
      </p:sp>
      <p:sp>
        <p:nvSpPr>
          <p:cNvPr id="57" name="TextBox 57"/>
          <p:cNvSpPr txBox="1"/>
          <p:nvPr/>
        </p:nvSpPr>
        <p:spPr>
          <a:xfrm>
            <a:off x="3082385" y="1638863"/>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REVENUE MODEL</a:t>
            </a:r>
          </a:p>
        </p:txBody>
      </p:sp>
      <p:sp>
        <p:nvSpPr>
          <p:cNvPr id="58" name="TextBox 58"/>
          <p:cNvSpPr txBox="1"/>
          <p:nvPr/>
        </p:nvSpPr>
        <p:spPr>
          <a:xfrm>
            <a:off x="2567133" y="2034150"/>
            <a:ext cx="5037427" cy="3573271"/>
          </a:xfrm>
          <a:prstGeom prst="rect">
            <a:avLst/>
          </a:prstGeom>
        </p:spPr>
        <p:txBody>
          <a:bodyPr lIns="0" tIns="0" rIns="0" bIns="0" rtlCol="0" anchor="t">
            <a:spAutoFit/>
          </a:bodyPr>
          <a:lstStyle/>
          <a:p>
            <a:pPr marL="690882" lvl="2" indent="-230294" algn="just">
              <a:lnSpc>
                <a:spcPts val="3184"/>
              </a:lnSpc>
              <a:buFont typeface="Arial"/>
              <a:buChar char="⚬"/>
            </a:pPr>
            <a:r>
              <a:rPr lang="en-US" sz="1600" b="1">
                <a:solidFill>
                  <a:srgbClr val="000000">
                    <a:alpha val="74902"/>
                  </a:srgbClr>
                </a:solidFill>
                <a:latin typeface="Roboto Bold"/>
                <a:ea typeface="Roboto Bold"/>
                <a:cs typeface="Roboto Bold"/>
                <a:sym typeface="Roboto Bold"/>
              </a:rPr>
              <a:t>Subscription (SaaS): </a:t>
            </a:r>
            <a:r>
              <a:rPr lang="en-US" sz="1600">
                <a:solidFill>
                  <a:srgbClr val="000000">
                    <a:alpha val="74902"/>
                  </a:srgbClr>
                </a:solidFill>
                <a:latin typeface="Roboto"/>
                <a:ea typeface="Roboto"/>
                <a:cs typeface="Roboto"/>
                <a:sym typeface="Roboto"/>
              </a:rPr>
              <a:t>Monthly/annual fee per truck or cold-storage unit for real-time monitoring dashboard.</a:t>
            </a:r>
          </a:p>
          <a:p>
            <a:pPr marL="690882" lvl="2" indent="-230294" algn="just">
              <a:lnSpc>
                <a:spcPts val="3184"/>
              </a:lnSpc>
              <a:buFont typeface="Arial"/>
              <a:buChar char="⚬"/>
            </a:pPr>
            <a:r>
              <a:rPr lang="en-US" sz="1600" b="1">
                <a:solidFill>
                  <a:srgbClr val="000000">
                    <a:alpha val="74902"/>
                  </a:srgbClr>
                </a:solidFill>
                <a:latin typeface="Roboto Bold"/>
                <a:ea typeface="Roboto Bold"/>
                <a:cs typeface="Roboto Bold"/>
                <a:sym typeface="Roboto Bold"/>
              </a:rPr>
              <a:t>Hardware Sales:</a:t>
            </a:r>
            <a:r>
              <a:rPr lang="en-US" sz="1600">
                <a:solidFill>
                  <a:srgbClr val="000000">
                    <a:alpha val="74902"/>
                  </a:srgbClr>
                </a:solidFill>
                <a:latin typeface="Roboto"/>
                <a:ea typeface="Roboto"/>
                <a:cs typeface="Roboto"/>
                <a:sym typeface="Roboto"/>
              </a:rPr>
              <a:t> One-time sale of sensor kits &amp; trackers at cost + margin.</a:t>
            </a:r>
          </a:p>
          <a:p>
            <a:pPr marL="690882" lvl="2" indent="-230294" algn="just">
              <a:lnSpc>
                <a:spcPts val="3184"/>
              </a:lnSpc>
              <a:buFont typeface="Arial"/>
              <a:buChar char="⚬"/>
            </a:pPr>
            <a:r>
              <a:rPr lang="en-US" sz="1600" b="1">
                <a:solidFill>
                  <a:srgbClr val="000000">
                    <a:alpha val="74902"/>
                  </a:srgbClr>
                </a:solidFill>
                <a:latin typeface="Roboto Bold"/>
                <a:ea typeface="Roboto Bold"/>
                <a:cs typeface="Roboto Bold"/>
                <a:sym typeface="Roboto Bold"/>
              </a:rPr>
              <a:t>Premium Add-ons:</a:t>
            </a:r>
            <a:r>
              <a:rPr lang="en-US" sz="1600">
                <a:solidFill>
                  <a:srgbClr val="000000">
                    <a:alpha val="74902"/>
                  </a:srgbClr>
                </a:solidFill>
                <a:latin typeface="Roboto"/>
                <a:ea typeface="Roboto"/>
                <a:cs typeface="Roboto"/>
                <a:sym typeface="Roboto"/>
              </a:rPr>
              <a:t> Analytics reports, compliance certificates, API access for large customers.</a:t>
            </a:r>
          </a:p>
          <a:p>
            <a:pPr algn="just">
              <a:lnSpc>
                <a:spcPts val="3184"/>
              </a:lnSpc>
            </a:pPr>
            <a:endParaRPr lang="en-US" sz="1600">
              <a:solidFill>
                <a:srgbClr val="000000">
                  <a:alpha val="74902"/>
                </a:srgbClr>
              </a:solidFill>
              <a:latin typeface="Roboto"/>
              <a:ea typeface="Roboto"/>
              <a:cs typeface="Roboto"/>
              <a:sym typeface="Roboto"/>
            </a:endParaRPr>
          </a:p>
        </p:txBody>
      </p:sp>
      <p:sp>
        <p:nvSpPr>
          <p:cNvPr id="59" name="TextBox 59"/>
          <p:cNvSpPr txBox="1"/>
          <p:nvPr/>
        </p:nvSpPr>
        <p:spPr>
          <a:xfrm>
            <a:off x="6019800" y="6312936"/>
            <a:ext cx="4083123" cy="371475"/>
          </a:xfrm>
          <a:prstGeom prst="rect">
            <a:avLst/>
          </a:prstGeom>
        </p:spPr>
        <p:txBody>
          <a:bodyPr lIns="0" tIns="0" rIns="0" bIns="0" rtlCol="0" anchor="t">
            <a:spAutoFit/>
          </a:bodyPr>
          <a:lstStyle/>
          <a:p>
            <a:pPr algn="l">
              <a:lnSpc>
                <a:spcPts val="2879"/>
              </a:lnSpc>
            </a:pPr>
            <a:r>
              <a:rPr lang="en-US" sz="2400" b="1" dirty="0">
                <a:solidFill>
                  <a:srgbClr val="000000"/>
                </a:solidFill>
                <a:latin typeface="Roboto Bold"/>
                <a:ea typeface="Roboto Bold"/>
                <a:cs typeface="Roboto Bold"/>
                <a:sym typeface="Roboto Bold"/>
              </a:rPr>
              <a:t> 3–5 YEAR PROJECTION</a:t>
            </a:r>
          </a:p>
        </p:txBody>
      </p:sp>
      <p:sp>
        <p:nvSpPr>
          <p:cNvPr id="60" name="TextBox 60"/>
          <p:cNvSpPr txBox="1"/>
          <p:nvPr/>
        </p:nvSpPr>
        <p:spPr>
          <a:xfrm>
            <a:off x="5867400" y="6865386"/>
            <a:ext cx="4964493" cy="2479039"/>
          </a:xfrm>
          <a:prstGeom prst="rect">
            <a:avLst/>
          </a:prstGeom>
        </p:spPr>
        <p:txBody>
          <a:bodyPr lIns="0" tIns="0" rIns="0" bIns="0" rtlCol="0" anchor="t">
            <a:spAutoFit/>
          </a:bodyPr>
          <a:lstStyle/>
          <a:p>
            <a:pPr marL="690882" lvl="2" indent="-230294" algn="just">
              <a:lnSpc>
                <a:spcPts val="4000"/>
              </a:lnSpc>
              <a:buFont typeface="Arial"/>
              <a:buChar char="⚬"/>
            </a:pPr>
            <a:r>
              <a:rPr lang="en-US" sz="1600" b="1" u="none" strike="noStrike" dirty="0">
                <a:solidFill>
                  <a:srgbClr val="000000">
                    <a:alpha val="74902"/>
                  </a:srgbClr>
                </a:solidFill>
                <a:latin typeface="Roboto Bold"/>
                <a:ea typeface="Roboto Bold"/>
                <a:cs typeface="Roboto Bold"/>
                <a:sym typeface="Roboto Bold"/>
              </a:rPr>
              <a:t>Year 1:</a:t>
            </a:r>
            <a:r>
              <a:rPr lang="en-US" sz="1600" u="none" strike="noStrike" dirty="0">
                <a:solidFill>
                  <a:srgbClr val="000000">
                    <a:alpha val="74902"/>
                  </a:srgbClr>
                </a:solidFill>
                <a:latin typeface="Roboto"/>
                <a:ea typeface="Roboto"/>
                <a:cs typeface="Roboto"/>
                <a:sym typeface="Roboto"/>
              </a:rPr>
              <a:t> Pilot customers, ~₹50 L revenue.</a:t>
            </a:r>
          </a:p>
          <a:p>
            <a:pPr marL="690882" lvl="2" indent="-230294" algn="just">
              <a:lnSpc>
                <a:spcPts val="4000"/>
              </a:lnSpc>
              <a:buFont typeface="Arial"/>
              <a:buChar char="⚬"/>
            </a:pPr>
            <a:r>
              <a:rPr lang="en-US" sz="1600" b="1" u="none" strike="noStrike" dirty="0">
                <a:solidFill>
                  <a:srgbClr val="000000">
                    <a:alpha val="74902"/>
                  </a:srgbClr>
                </a:solidFill>
                <a:latin typeface="Roboto Bold"/>
                <a:ea typeface="Roboto Bold"/>
                <a:cs typeface="Roboto Bold"/>
                <a:sym typeface="Roboto Bold"/>
              </a:rPr>
              <a:t>Year 3:</a:t>
            </a:r>
            <a:r>
              <a:rPr lang="en-US" sz="1600" u="none" strike="noStrike" dirty="0">
                <a:solidFill>
                  <a:srgbClr val="000000">
                    <a:alpha val="74902"/>
                  </a:srgbClr>
                </a:solidFill>
                <a:latin typeface="Roboto"/>
                <a:ea typeface="Roboto"/>
                <a:cs typeface="Roboto"/>
                <a:sym typeface="Roboto"/>
              </a:rPr>
              <a:t> 1,500+ units subscribed, ₹10 L ARR.</a:t>
            </a:r>
          </a:p>
          <a:p>
            <a:pPr marL="690882" lvl="2" indent="-230294" algn="just">
              <a:lnSpc>
                <a:spcPts val="4000"/>
              </a:lnSpc>
              <a:buFont typeface="Arial"/>
              <a:buChar char="⚬"/>
            </a:pPr>
            <a:r>
              <a:rPr lang="en-US" sz="1600" b="1" u="none" strike="noStrike" dirty="0">
                <a:solidFill>
                  <a:srgbClr val="000000">
                    <a:alpha val="74902"/>
                  </a:srgbClr>
                </a:solidFill>
                <a:latin typeface="Roboto Bold"/>
                <a:ea typeface="Roboto Bold"/>
                <a:cs typeface="Roboto Bold"/>
                <a:sym typeface="Roboto Bold"/>
              </a:rPr>
              <a:t>Year 5:  </a:t>
            </a:r>
            <a:r>
              <a:rPr lang="en-US" sz="1600" u="none" strike="noStrike" dirty="0">
                <a:solidFill>
                  <a:srgbClr val="000000">
                    <a:alpha val="74902"/>
                  </a:srgbClr>
                </a:solidFill>
                <a:latin typeface="Roboto"/>
                <a:ea typeface="Roboto"/>
                <a:cs typeface="Roboto"/>
                <a:sym typeface="Roboto"/>
              </a:rPr>
              <a:t>Pan-India expansion, 10,000+ units, ₹1 Cr ARR.</a:t>
            </a:r>
          </a:p>
          <a:p>
            <a:pPr algn="just">
              <a:lnSpc>
                <a:spcPts val="4000"/>
              </a:lnSpc>
            </a:pPr>
            <a:endParaRPr lang="en-US" sz="1600" u="none" strike="noStrike" dirty="0">
              <a:solidFill>
                <a:srgbClr val="000000">
                  <a:alpha val="74902"/>
                </a:srgbClr>
              </a:solidFill>
              <a:latin typeface="Roboto"/>
              <a:ea typeface="Roboto"/>
              <a:cs typeface="Roboto"/>
              <a:sym typeface="Roboto"/>
            </a:endParaRPr>
          </a:p>
        </p:txBody>
      </p:sp>
      <p:sp>
        <p:nvSpPr>
          <p:cNvPr id="61" name="TextBox 61"/>
          <p:cNvSpPr txBox="1"/>
          <p:nvPr/>
        </p:nvSpPr>
        <p:spPr>
          <a:xfrm>
            <a:off x="11464462" y="1706071"/>
            <a:ext cx="4189945" cy="380944"/>
          </a:xfrm>
          <a:prstGeom prst="rect">
            <a:avLst/>
          </a:prstGeom>
        </p:spPr>
        <p:txBody>
          <a:bodyPr lIns="0" tIns="0" rIns="0" bIns="0" rtlCol="0" anchor="t">
            <a:spAutoFit/>
          </a:bodyPr>
          <a:lstStyle/>
          <a:p>
            <a:pPr algn="l">
              <a:lnSpc>
                <a:spcPts val="2955"/>
              </a:lnSpc>
            </a:pPr>
            <a:r>
              <a:rPr lang="en-US" sz="2462" b="1">
                <a:solidFill>
                  <a:srgbClr val="000000"/>
                </a:solidFill>
                <a:latin typeface="Roboto Bold"/>
                <a:ea typeface="Roboto Bold"/>
                <a:cs typeface="Roboto Bold"/>
                <a:sym typeface="Roboto Bold"/>
              </a:rPr>
              <a:t>TOP CASH BURN AREAS</a:t>
            </a:r>
          </a:p>
        </p:txBody>
      </p:sp>
      <p:sp>
        <p:nvSpPr>
          <p:cNvPr id="62" name="TextBox 62"/>
          <p:cNvSpPr txBox="1"/>
          <p:nvPr/>
        </p:nvSpPr>
        <p:spPr>
          <a:xfrm>
            <a:off x="11114736" y="2088109"/>
            <a:ext cx="5368031" cy="3538929"/>
          </a:xfrm>
          <a:prstGeom prst="rect">
            <a:avLst/>
          </a:prstGeom>
        </p:spPr>
        <p:txBody>
          <a:bodyPr lIns="0" tIns="0" rIns="0" bIns="0" rtlCol="0" anchor="t">
            <a:spAutoFit/>
          </a:bodyPr>
          <a:lstStyle/>
          <a:p>
            <a:pPr marL="708956" lvl="2" indent="-236319" algn="just">
              <a:lnSpc>
                <a:spcPts val="4104"/>
              </a:lnSpc>
              <a:buFont typeface="Arial"/>
              <a:buChar char="⚬"/>
            </a:pPr>
            <a:r>
              <a:rPr lang="en-US" sz="1641">
                <a:solidFill>
                  <a:srgbClr val="000000">
                    <a:alpha val="74902"/>
                  </a:srgbClr>
                </a:solidFill>
                <a:latin typeface="Roboto"/>
                <a:ea typeface="Roboto"/>
                <a:cs typeface="Roboto"/>
                <a:sym typeface="Roboto"/>
              </a:rPr>
              <a:t>H</a:t>
            </a:r>
            <a:r>
              <a:rPr lang="en-US" sz="1641" u="none" strike="noStrike">
                <a:solidFill>
                  <a:srgbClr val="000000">
                    <a:alpha val="74902"/>
                  </a:srgbClr>
                </a:solidFill>
                <a:latin typeface="Roboto"/>
                <a:ea typeface="Roboto"/>
                <a:cs typeface="Roboto"/>
                <a:sym typeface="Roboto"/>
              </a:rPr>
              <a:t>ardware R&amp;D &amp; prototyping (sensors + controllers).</a:t>
            </a:r>
          </a:p>
          <a:p>
            <a:pPr marL="708956" lvl="2" indent="-236319" algn="just">
              <a:lnSpc>
                <a:spcPts val="4104"/>
              </a:lnSpc>
              <a:buFont typeface="Arial"/>
              <a:buChar char="⚬"/>
            </a:pPr>
            <a:r>
              <a:rPr lang="en-US" sz="1641" u="none" strike="noStrike">
                <a:solidFill>
                  <a:srgbClr val="000000">
                    <a:alpha val="74902"/>
                  </a:srgbClr>
                </a:solidFill>
                <a:latin typeface="Roboto"/>
                <a:ea typeface="Roboto"/>
                <a:cs typeface="Roboto"/>
                <a:sym typeface="Roboto"/>
              </a:rPr>
              <a:t>Cloud infrastructure &amp; mobile app development.</a:t>
            </a:r>
          </a:p>
          <a:p>
            <a:pPr marL="708956" lvl="2" indent="-236319" algn="just">
              <a:lnSpc>
                <a:spcPts val="4104"/>
              </a:lnSpc>
              <a:buFont typeface="Arial"/>
              <a:buChar char="⚬"/>
            </a:pPr>
            <a:r>
              <a:rPr lang="en-US" sz="1641" u="none" strike="noStrike">
                <a:solidFill>
                  <a:srgbClr val="000000">
                    <a:alpha val="74902"/>
                  </a:srgbClr>
                </a:solidFill>
                <a:latin typeface="Roboto"/>
                <a:ea typeface="Roboto"/>
                <a:cs typeface="Roboto"/>
                <a:sym typeface="Roboto"/>
              </a:rPr>
              <a:t>Hiring (sales team, support, tech talent).</a:t>
            </a:r>
          </a:p>
          <a:p>
            <a:pPr marL="708956" lvl="2" indent="-236319" algn="just">
              <a:lnSpc>
                <a:spcPts val="4104"/>
              </a:lnSpc>
              <a:buFont typeface="Arial"/>
              <a:buChar char="⚬"/>
            </a:pPr>
            <a:r>
              <a:rPr lang="en-US" sz="1641" u="none" strike="noStrike">
                <a:solidFill>
                  <a:srgbClr val="000000">
                    <a:alpha val="74902"/>
                  </a:srgbClr>
                </a:solidFill>
                <a:latin typeface="Roboto"/>
                <a:ea typeface="Roboto"/>
                <a:cs typeface="Roboto"/>
                <a:sym typeface="Roboto"/>
              </a:rPr>
              <a:t>Customer acquisition (events, demos, digital marketing).</a:t>
            </a:r>
          </a:p>
          <a:p>
            <a:pPr algn="just">
              <a:lnSpc>
                <a:spcPts val="4104"/>
              </a:lnSpc>
            </a:pPr>
            <a:endParaRPr lang="en-US" sz="1641" u="none" strike="noStrike">
              <a:solidFill>
                <a:srgbClr val="000000">
                  <a:alpha val="74902"/>
                </a:srgbClr>
              </a:solidFill>
              <a:latin typeface="Roboto"/>
              <a:ea typeface="Roboto"/>
              <a:cs typeface="Roboto"/>
              <a:sym typeface="Roboto"/>
            </a:endParaRPr>
          </a:p>
        </p:txBody>
      </p:sp>
      <p:grpSp>
        <p:nvGrpSpPr>
          <p:cNvPr id="63" name="Group 63"/>
          <p:cNvGrpSpPr/>
          <p:nvPr/>
        </p:nvGrpSpPr>
        <p:grpSpPr>
          <a:xfrm>
            <a:off x="-123965" y="-212413"/>
            <a:ext cx="1687079" cy="1687079"/>
            <a:chOff x="0" y="0"/>
            <a:chExt cx="2249439" cy="2249439"/>
          </a:xfrm>
        </p:grpSpPr>
        <p:sp>
          <p:nvSpPr>
            <p:cNvPr id="64" name="Freeform 64"/>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13"/>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sp>
        <p:nvSpPr>
          <p:cNvPr id="3" name="AutoShape 3"/>
          <p:cNvSpPr/>
          <p:nvPr/>
        </p:nvSpPr>
        <p:spPr>
          <a:xfrm>
            <a:off x="3688341" y="7392984"/>
            <a:ext cx="0" cy="941896"/>
          </a:xfrm>
          <a:prstGeom prst="line">
            <a:avLst/>
          </a:prstGeom>
          <a:ln w="38100" cap="flat">
            <a:solidFill>
              <a:srgbClr val="000000"/>
            </a:solidFill>
            <a:prstDash val="sysDash"/>
            <a:headEnd type="none" w="sm" len="sm"/>
            <a:tailEnd type="none" w="sm" len="sm"/>
          </a:ln>
        </p:spPr>
      </p:sp>
      <p:sp>
        <p:nvSpPr>
          <p:cNvPr id="4" name="AutoShape 4"/>
          <p:cNvSpPr/>
          <p:nvPr/>
        </p:nvSpPr>
        <p:spPr>
          <a:xfrm>
            <a:off x="7322272" y="7392984"/>
            <a:ext cx="0" cy="941896"/>
          </a:xfrm>
          <a:prstGeom prst="line">
            <a:avLst/>
          </a:prstGeom>
          <a:ln w="38100" cap="flat">
            <a:solidFill>
              <a:srgbClr val="000000"/>
            </a:solidFill>
            <a:prstDash val="sysDash"/>
            <a:headEnd type="none" w="sm" len="sm"/>
            <a:tailEnd type="none" w="sm" len="sm"/>
          </a:ln>
        </p:spPr>
      </p:sp>
      <p:sp>
        <p:nvSpPr>
          <p:cNvPr id="5" name="AutoShape 5"/>
          <p:cNvSpPr/>
          <p:nvPr/>
        </p:nvSpPr>
        <p:spPr>
          <a:xfrm>
            <a:off x="10956203" y="7392984"/>
            <a:ext cx="0" cy="941896"/>
          </a:xfrm>
          <a:prstGeom prst="line">
            <a:avLst/>
          </a:prstGeom>
          <a:ln w="38100" cap="flat">
            <a:solidFill>
              <a:srgbClr val="000000"/>
            </a:solidFill>
            <a:prstDash val="sysDash"/>
            <a:headEnd type="none" w="sm" len="sm"/>
            <a:tailEnd type="none" w="sm" len="sm"/>
          </a:ln>
        </p:spPr>
      </p:sp>
      <p:sp>
        <p:nvSpPr>
          <p:cNvPr id="6" name="AutoShape 6"/>
          <p:cNvSpPr/>
          <p:nvPr/>
        </p:nvSpPr>
        <p:spPr>
          <a:xfrm>
            <a:off x="14590134" y="7392984"/>
            <a:ext cx="0" cy="941896"/>
          </a:xfrm>
          <a:prstGeom prst="line">
            <a:avLst/>
          </a:prstGeom>
          <a:ln w="38100" cap="flat">
            <a:solidFill>
              <a:srgbClr val="000000"/>
            </a:solidFill>
            <a:prstDash val="sysDash"/>
            <a:headEnd type="none" w="sm" len="sm"/>
            <a:tailEnd type="none" w="sm" len="sm"/>
          </a:ln>
        </p:spPr>
      </p:sp>
      <p:sp>
        <p:nvSpPr>
          <p:cNvPr id="7" name="Freeform 7"/>
          <p:cNvSpPr/>
          <p:nvPr/>
        </p:nvSpPr>
        <p:spPr>
          <a:xfrm>
            <a:off x="2036020" y="3582813"/>
            <a:ext cx="3285594" cy="4056289"/>
          </a:xfrm>
          <a:custGeom>
            <a:avLst/>
            <a:gdLst/>
            <a:ahLst/>
            <a:cxnLst/>
            <a:rect l="l" t="t" r="r" b="b"/>
            <a:pathLst>
              <a:path w="3285594" h="4056289">
                <a:moveTo>
                  <a:pt x="0" y="0"/>
                </a:moveTo>
                <a:lnTo>
                  <a:pt x="3285593" y="0"/>
                </a:lnTo>
                <a:lnTo>
                  <a:pt x="3285593" y="4056289"/>
                </a:lnTo>
                <a:lnTo>
                  <a:pt x="0" y="4056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679475" y="3582813"/>
            <a:ext cx="3285594" cy="4056289"/>
          </a:xfrm>
          <a:custGeom>
            <a:avLst/>
            <a:gdLst/>
            <a:ahLst/>
            <a:cxnLst/>
            <a:rect l="l" t="t" r="r" b="b"/>
            <a:pathLst>
              <a:path w="3285594" h="4056289">
                <a:moveTo>
                  <a:pt x="0" y="0"/>
                </a:moveTo>
                <a:lnTo>
                  <a:pt x="3285594" y="0"/>
                </a:lnTo>
                <a:lnTo>
                  <a:pt x="3285594" y="4056289"/>
                </a:lnTo>
                <a:lnTo>
                  <a:pt x="0" y="4056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036020" y="3149525"/>
            <a:ext cx="3285594" cy="866575"/>
          </a:xfrm>
          <a:custGeom>
            <a:avLst/>
            <a:gdLst/>
            <a:ahLst/>
            <a:cxnLst/>
            <a:rect l="l" t="t" r="r" b="b"/>
            <a:pathLst>
              <a:path w="3285594" h="866575">
                <a:moveTo>
                  <a:pt x="0" y="0"/>
                </a:moveTo>
                <a:lnTo>
                  <a:pt x="3285593" y="0"/>
                </a:lnTo>
                <a:lnTo>
                  <a:pt x="3285593" y="866576"/>
                </a:lnTo>
                <a:lnTo>
                  <a:pt x="0" y="86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679475" y="3149525"/>
            <a:ext cx="3285594" cy="866575"/>
          </a:xfrm>
          <a:custGeom>
            <a:avLst/>
            <a:gdLst/>
            <a:ahLst/>
            <a:cxnLst/>
            <a:rect l="l" t="t" r="r" b="b"/>
            <a:pathLst>
              <a:path w="3285594" h="866575">
                <a:moveTo>
                  <a:pt x="0" y="0"/>
                </a:moveTo>
                <a:lnTo>
                  <a:pt x="3285594" y="0"/>
                </a:lnTo>
                <a:lnTo>
                  <a:pt x="3285594" y="866576"/>
                </a:lnTo>
                <a:lnTo>
                  <a:pt x="0" y="86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883234" y="2034613"/>
            <a:ext cx="1893570" cy="1893570"/>
          </a:xfrm>
          <a:custGeom>
            <a:avLst/>
            <a:gdLst/>
            <a:ahLst/>
            <a:cxnLst/>
            <a:rect l="l" t="t" r="r" b="b"/>
            <a:pathLst>
              <a:path w="1893570" h="1893570">
                <a:moveTo>
                  <a:pt x="0" y="0"/>
                </a:moveTo>
                <a:lnTo>
                  <a:pt x="1893570" y="0"/>
                </a:lnTo>
                <a:lnTo>
                  <a:pt x="1893570" y="1893570"/>
                </a:lnTo>
                <a:lnTo>
                  <a:pt x="0" y="1893570"/>
                </a:lnTo>
                <a:lnTo>
                  <a:pt x="0" y="0"/>
                </a:lnTo>
                <a:close/>
              </a:path>
            </a:pathLst>
          </a:custGeom>
          <a:blipFill>
            <a:blip r:embed="rId7">
              <a:alphaModFix amt="35000"/>
              <a:extLst>
                <a:ext uri="{96DAC541-7B7A-43D3-8B79-37D633B846F1}">
                  <asvg:svgBlip xmlns:asvg="http://schemas.microsoft.com/office/drawing/2016/SVG/main" r:embed="rId8"/>
                </a:ext>
              </a:extLst>
            </a:blip>
            <a:stretch>
              <a:fillRect/>
            </a:stretch>
          </a:blipFill>
          <a:ln cap="sq">
            <a:noFill/>
            <a:prstDash val="solid"/>
            <a:miter/>
          </a:ln>
        </p:spPr>
      </p:sp>
      <p:grpSp>
        <p:nvGrpSpPr>
          <p:cNvPr id="12" name="Group 12"/>
          <p:cNvGrpSpPr/>
          <p:nvPr/>
        </p:nvGrpSpPr>
        <p:grpSpPr>
          <a:xfrm>
            <a:off x="2883234" y="2034613"/>
            <a:ext cx="1591166" cy="15911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95250" cap="sq">
              <a:solidFill>
                <a:srgbClr val="FFFFFF"/>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6526689" y="2034613"/>
            <a:ext cx="1893570" cy="1893570"/>
          </a:xfrm>
          <a:custGeom>
            <a:avLst/>
            <a:gdLst/>
            <a:ahLst/>
            <a:cxnLst/>
            <a:rect l="l" t="t" r="r" b="b"/>
            <a:pathLst>
              <a:path w="1893570" h="1893570">
                <a:moveTo>
                  <a:pt x="0" y="0"/>
                </a:moveTo>
                <a:lnTo>
                  <a:pt x="1893570" y="0"/>
                </a:lnTo>
                <a:lnTo>
                  <a:pt x="1893570" y="1893570"/>
                </a:lnTo>
                <a:lnTo>
                  <a:pt x="0" y="1893570"/>
                </a:lnTo>
                <a:lnTo>
                  <a:pt x="0" y="0"/>
                </a:lnTo>
                <a:close/>
              </a:path>
            </a:pathLst>
          </a:custGeom>
          <a:blipFill>
            <a:blip r:embed="rId7">
              <a:alphaModFix amt="35000"/>
              <a:extLst>
                <a:ext uri="{96DAC541-7B7A-43D3-8B79-37D633B846F1}">
                  <asvg:svgBlip xmlns:asvg="http://schemas.microsoft.com/office/drawing/2016/SVG/main" r:embed="rId8"/>
                </a:ext>
              </a:extLst>
            </a:blip>
            <a:stretch>
              <a:fillRect/>
            </a:stretch>
          </a:blipFill>
          <a:ln cap="sq">
            <a:noFill/>
            <a:prstDash val="solid"/>
            <a:miter/>
          </a:ln>
        </p:spPr>
      </p:sp>
      <p:grpSp>
        <p:nvGrpSpPr>
          <p:cNvPr id="16" name="Group 16"/>
          <p:cNvGrpSpPr/>
          <p:nvPr/>
        </p:nvGrpSpPr>
        <p:grpSpPr>
          <a:xfrm>
            <a:off x="6526689" y="2034613"/>
            <a:ext cx="1591166" cy="15911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95250" cap="sq">
              <a:solidFill>
                <a:srgbClr val="FFFFFF"/>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322931" y="3582813"/>
            <a:ext cx="3285594" cy="4056289"/>
          </a:xfrm>
          <a:custGeom>
            <a:avLst/>
            <a:gdLst/>
            <a:ahLst/>
            <a:cxnLst/>
            <a:rect l="l" t="t" r="r" b="b"/>
            <a:pathLst>
              <a:path w="3285594" h="4056289">
                <a:moveTo>
                  <a:pt x="0" y="0"/>
                </a:moveTo>
                <a:lnTo>
                  <a:pt x="3285594" y="0"/>
                </a:lnTo>
                <a:lnTo>
                  <a:pt x="3285594" y="4056289"/>
                </a:lnTo>
                <a:lnTo>
                  <a:pt x="0" y="4056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9322931" y="3149525"/>
            <a:ext cx="3285594" cy="866575"/>
          </a:xfrm>
          <a:custGeom>
            <a:avLst/>
            <a:gdLst/>
            <a:ahLst/>
            <a:cxnLst/>
            <a:rect l="l" t="t" r="r" b="b"/>
            <a:pathLst>
              <a:path w="3285594" h="866575">
                <a:moveTo>
                  <a:pt x="0" y="0"/>
                </a:moveTo>
                <a:lnTo>
                  <a:pt x="3285594" y="0"/>
                </a:lnTo>
                <a:lnTo>
                  <a:pt x="3285594" y="866576"/>
                </a:lnTo>
                <a:lnTo>
                  <a:pt x="0" y="86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0170145" y="2034613"/>
            <a:ext cx="1893570" cy="1893570"/>
          </a:xfrm>
          <a:custGeom>
            <a:avLst/>
            <a:gdLst/>
            <a:ahLst/>
            <a:cxnLst/>
            <a:rect l="l" t="t" r="r" b="b"/>
            <a:pathLst>
              <a:path w="1893570" h="1893570">
                <a:moveTo>
                  <a:pt x="0" y="0"/>
                </a:moveTo>
                <a:lnTo>
                  <a:pt x="1893570" y="0"/>
                </a:lnTo>
                <a:lnTo>
                  <a:pt x="1893570" y="1893570"/>
                </a:lnTo>
                <a:lnTo>
                  <a:pt x="0" y="1893570"/>
                </a:lnTo>
                <a:lnTo>
                  <a:pt x="0" y="0"/>
                </a:lnTo>
                <a:close/>
              </a:path>
            </a:pathLst>
          </a:custGeom>
          <a:blipFill>
            <a:blip r:embed="rId7">
              <a:alphaModFix amt="35000"/>
              <a:extLst>
                <a:ext uri="{96DAC541-7B7A-43D3-8B79-37D633B846F1}">
                  <asvg:svgBlip xmlns:asvg="http://schemas.microsoft.com/office/drawing/2016/SVG/main" r:embed="rId9"/>
                </a:ext>
              </a:extLst>
            </a:blip>
            <a:stretch>
              <a:fillRect/>
            </a:stretch>
          </a:blipFill>
          <a:ln cap="sq">
            <a:noFill/>
            <a:prstDash val="solid"/>
            <a:miter/>
          </a:ln>
        </p:spPr>
      </p:sp>
      <p:grpSp>
        <p:nvGrpSpPr>
          <p:cNvPr id="22" name="Group 22"/>
          <p:cNvGrpSpPr/>
          <p:nvPr/>
        </p:nvGrpSpPr>
        <p:grpSpPr>
          <a:xfrm>
            <a:off x="10170145" y="2034613"/>
            <a:ext cx="1591166" cy="159116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95250" cap="sq">
              <a:solidFill>
                <a:srgbClr val="FFFFFF"/>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2966387" y="3582813"/>
            <a:ext cx="3285594" cy="4056289"/>
          </a:xfrm>
          <a:custGeom>
            <a:avLst/>
            <a:gdLst/>
            <a:ahLst/>
            <a:cxnLst/>
            <a:rect l="l" t="t" r="r" b="b"/>
            <a:pathLst>
              <a:path w="3285594" h="4056289">
                <a:moveTo>
                  <a:pt x="0" y="0"/>
                </a:moveTo>
                <a:lnTo>
                  <a:pt x="3285593" y="0"/>
                </a:lnTo>
                <a:lnTo>
                  <a:pt x="3285593" y="4056289"/>
                </a:lnTo>
                <a:lnTo>
                  <a:pt x="0" y="4056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2966387" y="3149525"/>
            <a:ext cx="3285594" cy="866575"/>
          </a:xfrm>
          <a:custGeom>
            <a:avLst/>
            <a:gdLst/>
            <a:ahLst/>
            <a:cxnLst/>
            <a:rect l="l" t="t" r="r" b="b"/>
            <a:pathLst>
              <a:path w="3285594" h="866575">
                <a:moveTo>
                  <a:pt x="0" y="0"/>
                </a:moveTo>
                <a:lnTo>
                  <a:pt x="3285593" y="0"/>
                </a:lnTo>
                <a:lnTo>
                  <a:pt x="3285593" y="866576"/>
                </a:lnTo>
                <a:lnTo>
                  <a:pt x="0" y="86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3813601" y="2034613"/>
            <a:ext cx="1893570" cy="1893570"/>
          </a:xfrm>
          <a:custGeom>
            <a:avLst/>
            <a:gdLst/>
            <a:ahLst/>
            <a:cxnLst/>
            <a:rect l="l" t="t" r="r" b="b"/>
            <a:pathLst>
              <a:path w="1893570" h="1893570">
                <a:moveTo>
                  <a:pt x="0" y="0"/>
                </a:moveTo>
                <a:lnTo>
                  <a:pt x="1893570" y="0"/>
                </a:lnTo>
                <a:lnTo>
                  <a:pt x="1893570" y="1893570"/>
                </a:lnTo>
                <a:lnTo>
                  <a:pt x="0" y="1893570"/>
                </a:lnTo>
                <a:lnTo>
                  <a:pt x="0" y="0"/>
                </a:lnTo>
                <a:close/>
              </a:path>
            </a:pathLst>
          </a:custGeom>
          <a:blipFill>
            <a:blip r:embed="rId7">
              <a:alphaModFix amt="35000"/>
              <a:extLst>
                <a:ext uri="{96DAC541-7B7A-43D3-8B79-37D633B846F1}">
                  <asvg:svgBlip xmlns:asvg="http://schemas.microsoft.com/office/drawing/2016/SVG/main" r:embed="rId10"/>
                </a:ext>
              </a:extLst>
            </a:blip>
            <a:stretch>
              <a:fillRect/>
            </a:stretch>
          </a:blipFill>
          <a:ln cap="sq">
            <a:noFill/>
            <a:prstDash val="solid"/>
            <a:miter/>
          </a:ln>
        </p:spPr>
      </p:sp>
      <p:grpSp>
        <p:nvGrpSpPr>
          <p:cNvPr id="28" name="Group 28"/>
          <p:cNvGrpSpPr/>
          <p:nvPr/>
        </p:nvGrpSpPr>
        <p:grpSpPr>
          <a:xfrm>
            <a:off x="13813601" y="2034613"/>
            <a:ext cx="1591166" cy="159116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95250" cap="sq">
              <a:solidFill>
                <a:srgbClr val="FFFFFF"/>
              </a:solidFill>
              <a:prstDash val="solid"/>
              <a:miter/>
            </a:ln>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2599879" y="8533422"/>
            <a:ext cx="2176924" cy="1243568"/>
          </a:xfrm>
          <a:custGeom>
            <a:avLst/>
            <a:gdLst/>
            <a:ahLst/>
            <a:cxnLst/>
            <a:rect l="l" t="t" r="r" b="b"/>
            <a:pathLst>
              <a:path w="2176924" h="1243568">
                <a:moveTo>
                  <a:pt x="0" y="0"/>
                </a:moveTo>
                <a:lnTo>
                  <a:pt x="2176925" y="0"/>
                </a:lnTo>
                <a:lnTo>
                  <a:pt x="2176925" y="1243568"/>
                </a:lnTo>
                <a:lnTo>
                  <a:pt x="0" y="1243568"/>
                </a:lnTo>
                <a:lnTo>
                  <a:pt x="0" y="0"/>
                </a:lnTo>
                <a:close/>
              </a:path>
            </a:pathLst>
          </a:custGeom>
          <a:blipFill>
            <a:blip r:embed="rId11">
              <a:alphaModFix amt="35000"/>
              <a:extLst>
                <a:ext uri="{96DAC541-7B7A-43D3-8B79-37D633B846F1}">
                  <asvg:svgBlip xmlns:asvg="http://schemas.microsoft.com/office/drawing/2016/SVG/main" r:embed="rId12"/>
                </a:ext>
              </a:extLst>
            </a:blip>
            <a:stretch>
              <a:fillRect/>
            </a:stretch>
          </a:blipFill>
          <a:ln cap="sq">
            <a:noFill/>
            <a:prstDash val="solid"/>
            <a:miter/>
          </a:ln>
        </p:spPr>
      </p:sp>
      <p:grpSp>
        <p:nvGrpSpPr>
          <p:cNvPr id="32" name="Group 32"/>
          <p:cNvGrpSpPr/>
          <p:nvPr/>
        </p:nvGrpSpPr>
        <p:grpSpPr>
          <a:xfrm>
            <a:off x="2135766" y="8658136"/>
            <a:ext cx="3086100" cy="856368"/>
            <a:chOff x="0" y="0"/>
            <a:chExt cx="812800" cy="225545"/>
          </a:xfrm>
        </p:grpSpPr>
        <p:sp>
          <p:nvSpPr>
            <p:cNvPr id="33" name="Freeform 33"/>
            <p:cNvSpPr/>
            <p:nvPr/>
          </p:nvSpPr>
          <p:spPr>
            <a:xfrm>
              <a:off x="0" y="0"/>
              <a:ext cx="812800" cy="225545"/>
            </a:xfrm>
            <a:custGeom>
              <a:avLst/>
              <a:gdLst/>
              <a:ahLst/>
              <a:cxnLst/>
              <a:rect l="l" t="t" r="r" b="b"/>
              <a:pathLst>
                <a:path w="812800" h="225545">
                  <a:moveTo>
                    <a:pt x="45156" y="0"/>
                  </a:moveTo>
                  <a:lnTo>
                    <a:pt x="767644" y="0"/>
                  </a:lnTo>
                  <a:cubicBezTo>
                    <a:pt x="792583" y="0"/>
                    <a:pt x="812800" y="20217"/>
                    <a:pt x="812800" y="45156"/>
                  </a:cubicBezTo>
                  <a:lnTo>
                    <a:pt x="812800" y="180390"/>
                  </a:lnTo>
                  <a:cubicBezTo>
                    <a:pt x="812800" y="205329"/>
                    <a:pt x="792583" y="225545"/>
                    <a:pt x="767644" y="225545"/>
                  </a:cubicBezTo>
                  <a:lnTo>
                    <a:pt x="45156" y="225545"/>
                  </a:lnTo>
                  <a:cubicBezTo>
                    <a:pt x="20217" y="225545"/>
                    <a:pt x="0" y="205329"/>
                    <a:pt x="0" y="180390"/>
                  </a:cubicBezTo>
                  <a:lnTo>
                    <a:pt x="0" y="45156"/>
                  </a:lnTo>
                  <a:cubicBezTo>
                    <a:pt x="0" y="20217"/>
                    <a:pt x="20217" y="0"/>
                    <a:pt x="45156" y="0"/>
                  </a:cubicBezTo>
                  <a:close/>
                </a:path>
              </a:pathLst>
            </a:custGeom>
            <a:solidFill>
              <a:srgbClr val="5F0F40"/>
            </a:solidFill>
          </p:spPr>
        </p:sp>
        <p:sp>
          <p:nvSpPr>
            <p:cNvPr id="34" name="TextBox 34"/>
            <p:cNvSpPr txBox="1"/>
            <p:nvPr/>
          </p:nvSpPr>
          <p:spPr>
            <a:xfrm>
              <a:off x="0" y="-47625"/>
              <a:ext cx="812800" cy="27317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6158430" y="8533025"/>
            <a:ext cx="2177619" cy="1243965"/>
          </a:xfrm>
          <a:custGeom>
            <a:avLst/>
            <a:gdLst/>
            <a:ahLst/>
            <a:cxnLst/>
            <a:rect l="l" t="t" r="r" b="b"/>
            <a:pathLst>
              <a:path w="2177619" h="1243965">
                <a:moveTo>
                  <a:pt x="0" y="0"/>
                </a:moveTo>
                <a:lnTo>
                  <a:pt x="2177619" y="0"/>
                </a:lnTo>
                <a:lnTo>
                  <a:pt x="2177619" y="1243965"/>
                </a:lnTo>
                <a:lnTo>
                  <a:pt x="0" y="1243965"/>
                </a:lnTo>
                <a:lnTo>
                  <a:pt x="0" y="0"/>
                </a:lnTo>
                <a:close/>
              </a:path>
            </a:pathLst>
          </a:custGeom>
          <a:blipFill>
            <a:blip r:embed="rId11">
              <a:alphaModFix amt="35000"/>
              <a:extLst>
                <a:ext uri="{96DAC541-7B7A-43D3-8B79-37D633B846F1}">
                  <asvg:svgBlip xmlns:asvg="http://schemas.microsoft.com/office/drawing/2016/SVG/main" r:embed="rId13"/>
                </a:ext>
              </a:extLst>
            </a:blip>
            <a:stretch>
              <a:fillRect/>
            </a:stretch>
          </a:blipFill>
          <a:ln cap="sq">
            <a:noFill/>
            <a:prstDash val="solid"/>
            <a:miter/>
          </a:ln>
        </p:spPr>
      </p:sp>
      <p:grpSp>
        <p:nvGrpSpPr>
          <p:cNvPr id="36" name="Group 36"/>
          <p:cNvGrpSpPr/>
          <p:nvPr/>
        </p:nvGrpSpPr>
        <p:grpSpPr>
          <a:xfrm>
            <a:off x="5779222" y="8658136"/>
            <a:ext cx="3086100" cy="856368"/>
            <a:chOff x="0" y="0"/>
            <a:chExt cx="812800" cy="225545"/>
          </a:xfrm>
        </p:grpSpPr>
        <p:sp>
          <p:nvSpPr>
            <p:cNvPr id="37" name="Freeform 37"/>
            <p:cNvSpPr/>
            <p:nvPr/>
          </p:nvSpPr>
          <p:spPr>
            <a:xfrm>
              <a:off x="0" y="0"/>
              <a:ext cx="812800" cy="225545"/>
            </a:xfrm>
            <a:custGeom>
              <a:avLst/>
              <a:gdLst/>
              <a:ahLst/>
              <a:cxnLst/>
              <a:rect l="l" t="t" r="r" b="b"/>
              <a:pathLst>
                <a:path w="812800" h="225545">
                  <a:moveTo>
                    <a:pt x="45156" y="0"/>
                  </a:moveTo>
                  <a:lnTo>
                    <a:pt x="767644" y="0"/>
                  </a:lnTo>
                  <a:cubicBezTo>
                    <a:pt x="792583" y="0"/>
                    <a:pt x="812800" y="20217"/>
                    <a:pt x="812800" y="45156"/>
                  </a:cubicBezTo>
                  <a:lnTo>
                    <a:pt x="812800" y="180390"/>
                  </a:lnTo>
                  <a:cubicBezTo>
                    <a:pt x="812800" y="205329"/>
                    <a:pt x="792583" y="225545"/>
                    <a:pt x="767644" y="225545"/>
                  </a:cubicBezTo>
                  <a:lnTo>
                    <a:pt x="45156" y="225545"/>
                  </a:lnTo>
                  <a:cubicBezTo>
                    <a:pt x="20217" y="225545"/>
                    <a:pt x="0" y="205329"/>
                    <a:pt x="0" y="180390"/>
                  </a:cubicBezTo>
                  <a:lnTo>
                    <a:pt x="0" y="45156"/>
                  </a:lnTo>
                  <a:cubicBezTo>
                    <a:pt x="0" y="20217"/>
                    <a:pt x="20217" y="0"/>
                    <a:pt x="45156" y="0"/>
                  </a:cubicBezTo>
                  <a:close/>
                </a:path>
              </a:pathLst>
            </a:custGeom>
            <a:solidFill>
              <a:srgbClr val="9A031E"/>
            </a:solidFill>
          </p:spPr>
        </p:sp>
        <p:sp>
          <p:nvSpPr>
            <p:cNvPr id="38" name="TextBox 38"/>
            <p:cNvSpPr txBox="1"/>
            <p:nvPr/>
          </p:nvSpPr>
          <p:spPr>
            <a:xfrm>
              <a:off x="0" y="-47625"/>
              <a:ext cx="812800" cy="273170"/>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9801885" y="8533025"/>
            <a:ext cx="2177619" cy="1243965"/>
          </a:xfrm>
          <a:custGeom>
            <a:avLst/>
            <a:gdLst/>
            <a:ahLst/>
            <a:cxnLst/>
            <a:rect l="l" t="t" r="r" b="b"/>
            <a:pathLst>
              <a:path w="2177619" h="1243965">
                <a:moveTo>
                  <a:pt x="0" y="0"/>
                </a:moveTo>
                <a:lnTo>
                  <a:pt x="2177620" y="0"/>
                </a:lnTo>
                <a:lnTo>
                  <a:pt x="2177620" y="1243965"/>
                </a:lnTo>
                <a:lnTo>
                  <a:pt x="0" y="1243965"/>
                </a:lnTo>
                <a:lnTo>
                  <a:pt x="0" y="0"/>
                </a:lnTo>
                <a:close/>
              </a:path>
            </a:pathLst>
          </a:custGeom>
          <a:blipFill>
            <a:blip r:embed="rId11">
              <a:alphaModFix amt="35000"/>
              <a:extLst>
                <a:ext uri="{96DAC541-7B7A-43D3-8B79-37D633B846F1}">
                  <asvg:svgBlip xmlns:asvg="http://schemas.microsoft.com/office/drawing/2016/SVG/main" r:embed="rId14"/>
                </a:ext>
              </a:extLst>
            </a:blip>
            <a:stretch>
              <a:fillRect/>
            </a:stretch>
          </a:blipFill>
          <a:ln cap="sq">
            <a:noFill/>
            <a:prstDash val="solid"/>
            <a:miter/>
          </a:ln>
        </p:spPr>
      </p:sp>
      <p:grpSp>
        <p:nvGrpSpPr>
          <p:cNvPr id="40" name="Group 40"/>
          <p:cNvGrpSpPr/>
          <p:nvPr/>
        </p:nvGrpSpPr>
        <p:grpSpPr>
          <a:xfrm>
            <a:off x="9422678" y="8658136"/>
            <a:ext cx="3086100" cy="856368"/>
            <a:chOff x="0" y="0"/>
            <a:chExt cx="812800" cy="225545"/>
          </a:xfrm>
        </p:grpSpPr>
        <p:sp>
          <p:nvSpPr>
            <p:cNvPr id="41" name="Freeform 41"/>
            <p:cNvSpPr/>
            <p:nvPr/>
          </p:nvSpPr>
          <p:spPr>
            <a:xfrm>
              <a:off x="0" y="0"/>
              <a:ext cx="812800" cy="225545"/>
            </a:xfrm>
            <a:custGeom>
              <a:avLst/>
              <a:gdLst/>
              <a:ahLst/>
              <a:cxnLst/>
              <a:rect l="l" t="t" r="r" b="b"/>
              <a:pathLst>
                <a:path w="812800" h="225545">
                  <a:moveTo>
                    <a:pt x="45156" y="0"/>
                  </a:moveTo>
                  <a:lnTo>
                    <a:pt x="767644" y="0"/>
                  </a:lnTo>
                  <a:cubicBezTo>
                    <a:pt x="792583" y="0"/>
                    <a:pt x="812800" y="20217"/>
                    <a:pt x="812800" y="45156"/>
                  </a:cubicBezTo>
                  <a:lnTo>
                    <a:pt x="812800" y="180390"/>
                  </a:lnTo>
                  <a:cubicBezTo>
                    <a:pt x="812800" y="205329"/>
                    <a:pt x="792583" y="225545"/>
                    <a:pt x="767644" y="225545"/>
                  </a:cubicBezTo>
                  <a:lnTo>
                    <a:pt x="45156" y="225545"/>
                  </a:lnTo>
                  <a:cubicBezTo>
                    <a:pt x="20217" y="225545"/>
                    <a:pt x="0" y="205329"/>
                    <a:pt x="0" y="180390"/>
                  </a:cubicBezTo>
                  <a:lnTo>
                    <a:pt x="0" y="45156"/>
                  </a:lnTo>
                  <a:cubicBezTo>
                    <a:pt x="0" y="20217"/>
                    <a:pt x="20217" y="0"/>
                    <a:pt x="45156" y="0"/>
                  </a:cubicBezTo>
                  <a:close/>
                </a:path>
              </a:pathLst>
            </a:custGeom>
            <a:solidFill>
              <a:srgbClr val="FB8B24"/>
            </a:solidFill>
          </p:spPr>
        </p:sp>
        <p:sp>
          <p:nvSpPr>
            <p:cNvPr id="42" name="TextBox 42"/>
            <p:cNvSpPr txBox="1"/>
            <p:nvPr/>
          </p:nvSpPr>
          <p:spPr>
            <a:xfrm>
              <a:off x="0" y="-47625"/>
              <a:ext cx="812800" cy="273170"/>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rot="-2940707">
            <a:off x="14441476" y="8302803"/>
            <a:ext cx="5635649" cy="2479686"/>
          </a:xfrm>
          <a:custGeom>
            <a:avLst/>
            <a:gdLst/>
            <a:ahLst/>
            <a:cxnLst/>
            <a:rect l="l" t="t" r="r" b="b"/>
            <a:pathLst>
              <a:path w="5635649" h="2479686">
                <a:moveTo>
                  <a:pt x="0" y="0"/>
                </a:moveTo>
                <a:lnTo>
                  <a:pt x="5635648" y="0"/>
                </a:lnTo>
                <a:lnTo>
                  <a:pt x="5635648" y="2479686"/>
                </a:lnTo>
                <a:lnTo>
                  <a:pt x="0" y="2479686"/>
                </a:lnTo>
                <a:lnTo>
                  <a:pt x="0" y="0"/>
                </a:lnTo>
                <a:close/>
              </a:path>
            </a:pathLst>
          </a:custGeom>
          <a:blipFill>
            <a:blip r:embed="rId15">
              <a:alphaModFix amt="30000"/>
              <a:extLst>
                <a:ext uri="{96DAC541-7B7A-43D3-8B79-37D633B846F1}">
                  <asvg:svgBlip xmlns:asvg="http://schemas.microsoft.com/office/drawing/2016/SVG/main" r:embed="rId16"/>
                </a:ext>
              </a:extLst>
            </a:blip>
            <a:stretch>
              <a:fillRect/>
            </a:stretch>
          </a:blipFill>
          <a:ln cap="sq">
            <a:noFill/>
            <a:prstDash val="solid"/>
            <a:miter/>
          </a:ln>
        </p:spPr>
      </p:sp>
      <p:sp>
        <p:nvSpPr>
          <p:cNvPr id="44" name="Freeform 44"/>
          <p:cNvSpPr/>
          <p:nvPr/>
        </p:nvSpPr>
        <p:spPr>
          <a:xfrm>
            <a:off x="13473916" y="8533025"/>
            <a:ext cx="2177619" cy="1243965"/>
          </a:xfrm>
          <a:custGeom>
            <a:avLst/>
            <a:gdLst/>
            <a:ahLst/>
            <a:cxnLst/>
            <a:rect l="l" t="t" r="r" b="b"/>
            <a:pathLst>
              <a:path w="2177619" h="1243965">
                <a:moveTo>
                  <a:pt x="0" y="0"/>
                </a:moveTo>
                <a:lnTo>
                  <a:pt x="2177619" y="0"/>
                </a:lnTo>
                <a:lnTo>
                  <a:pt x="2177619" y="1243965"/>
                </a:lnTo>
                <a:lnTo>
                  <a:pt x="0" y="1243965"/>
                </a:lnTo>
                <a:lnTo>
                  <a:pt x="0" y="0"/>
                </a:lnTo>
                <a:close/>
              </a:path>
            </a:pathLst>
          </a:custGeom>
          <a:blipFill>
            <a:blip r:embed="rId11">
              <a:alphaModFix amt="35000"/>
              <a:extLst>
                <a:ext uri="{96DAC541-7B7A-43D3-8B79-37D633B846F1}">
                  <asvg:svgBlip xmlns:asvg="http://schemas.microsoft.com/office/drawing/2016/SVG/main" r:embed="rId17"/>
                </a:ext>
              </a:extLst>
            </a:blip>
            <a:stretch>
              <a:fillRect/>
            </a:stretch>
          </a:blipFill>
          <a:ln cap="sq">
            <a:noFill/>
            <a:prstDash val="solid"/>
            <a:miter/>
          </a:ln>
        </p:spPr>
      </p:sp>
      <p:grpSp>
        <p:nvGrpSpPr>
          <p:cNvPr id="45" name="Group 45"/>
          <p:cNvGrpSpPr/>
          <p:nvPr/>
        </p:nvGrpSpPr>
        <p:grpSpPr>
          <a:xfrm>
            <a:off x="13066134" y="8658136"/>
            <a:ext cx="3086100" cy="856368"/>
            <a:chOff x="0" y="0"/>
            <a:chExt cx="812800" cy="225545"/>
          </a:xfrm>
        </p:grpSpPr>
        <p:sp>
          <p:nvSpPr>
            <p:cNvPr id="46" name="Freeform 46"/>
            <p:cNvSpPr/>
            <p:nvPr/>
          </p:nvSpPr>
          <p:spPr>
            <a:xfrm>
              <a:off x="0" y="0"/>
              <a:ext cx="812800" cy="225545"/>
            </a:xfrm>
            <a:custGeom>
              <a:avLst/>
              <a:gdLst/>
              <a:ahLst/>
              <a:cxnLst/>
              <a:rect l="l" t="t" r="r" b="b"/>
              <a:pathLst>
                <a:path w="812800" h="225545">
                  <a:moveTo>
                    <a:pt x="45156" y="0"/>
                  </a:moveTo>
                  <a:lnTo>
                    <a:pt x="767644" y="0"/>
                  </a:lnTo>
                  <a:cubicBezTo>
                    <a:pt x="792583" y="0"/>
                    <a:pt x="812800" y="20217"/>
                    <a:pt x="812800" y="45156"/>
                  </a:cubicBezTo>
                  <a:lnTo>
                    <a:pt x="812800" y="180390"/>
                  </a:lnTo>
                  <a:cubicBezTo>
                    <a:pt x="812800" y="205329"/>
                    <a:pt x="792583" y="225545"/>
                    <a:pt x="767644" y="225545"/>
                  </a:cubicBezTo>
                  <a:lnTo>
                    <a:pt x="45156" y="225545"/>
                  </a:lnTo>
                  <a:cubicBezTo>
                    <a:pt x="20217" y="225545"/>
                    <a:pt x="0" y="205329"/>
                    <a:pt x="0" y="180390"/>
                  </a:cubicBezTo>
                  <a:lnTo>
                    <a:pt x="0" y="45156"/>
                  </a:lnTo>
                  <a:cubicBezTo>
                    <a:pt x="0" y="20217"/>
                    <a:pt x="20217" y="0"/>
                    <a:pt x="45156" y="0"/>
                  </a:cubicBezTo>
                  <a:close/>
                </a:path>
              </a:pathLst>
            </a:custGeom>
            <a:solidFill>
              <a:srgbClr val="E36414"/>
            </a:solidFill>
          </p:spPr>
        </p:sp>
        <p:sp>
          <p:nvSpPr>
            <p:cNvPr id="47" name="TextBox 47"/>
            <p:cNvSpPr txBox="1"/>
            <p:nvPr/>
          </p:nvSpPr>
          <p:spPr>
            <a:xfrm>
              <a:off x="0" y="-47625"/>
              <a:ext cx="812800" cy="27317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3512129" y="8139617"/>
            <a:ext cx="333375" cy="333375"/>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47625" cap="sq">
              <a:solidFill>
                <a:srgbClr val="FFFFFF"/>
              </a:solidFill>
              <a:prstDash val="solid"/>
              <a:miter/>
            </a:ln>
          </p:spPr>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7155585" y="8139617"/>
            <a:ext cx="333375" cy="333375"/>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47625" cap="sq">
              <a:solidFill>
                <a:srgbClr val="FFFFFF"/>
              </a:solidFill>
              <a:prstDash val="solid"/>
              <a:miter/>
            </a:ln>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0799040" y="8139617"/>
            <a:ext cx="333375" cy="333375"/>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47625" cap="sq">
              <a:solidFill>
                <a:srgbClr val="FFFFFF"/>
              </a:solidFill>
              <a:prstDash val="solid"/>
              <a:miter/>
            </a:ln>
          </p:spPr>
        </p:sp>
        <p:sp>
          <p:nvSpPr>
            <p:cNvPr id="56" name="TextBox 5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4442496" y="8139617"/>
            <a:ext cx="333375" cy="33337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47625" cap="sq">
              <a:solidFill>
                <a:srgbClr val="FFFFFF"/>
              </a:solidFill>
              <a:prstDash val="solid"/>
              <a:miter/>
            </a:ln>
          </p:spPr>
        </p:sp>
        <p:sp>
          <p:nvSpPr>
            <p:cNvPr id="59" name="TextBox 5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0" name="Freeform 60"/>
          <p:cNvSpPr/>
          <p:nvPr/>
        </p:nvSpPr>
        <p:spPr>
          <a:xfrm>
            <a:off x="3274004" y="2430906"/>
            <a:ext cx="809625" cy="809625"/>
          </a:xfrm>
          <a:custGeom>
            <a:avLst/>
            <a:gdLst/>
            <a:ahLst/>
            <a:cxnLst/>
            <a:rect l="l" t="t" r="r" b="b"/>
            <a:pathLst>
              <a:path w="809625" h="809625">
                <a:moveTo>
                  <a:pt x="0" y="0"/>
                </a:moveTo>
                <a:lnTo>
                  <a:pt x="809625" y="0"/>
                </a:lnTo>
                <a:lnTo>
                  <a:pt x="809625" y="809625"/>
                </a:lnTo>
                <a:lnTo>
                  <a:pt x="0" y="80962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1" name="Freeform 61"/>
          <p:cNvSpPr/>
          <p:nvPr/>
        </p:nvSpPr>
        <p:spPr>
          <a:xfrm rot="-2050094" flipH="1">
            <a:off x="17469165" y="-410255"/>
            <a:ext cx="2109894" cy="2142024"/>
          </a:xfrm>
          <a:custGeom>
            <a:avLst/>
            <a:gdLst/>
            <a:ahLst/>
            <a:cxnLst/>
            <a:rect l="l" t="t" r="r" b="b"/>
            <a:pathLst>
              <a:path w="2109894" h="2142024">
                <a:moveTo>
                  <a:pt x="2109893" y="0"/>
                </a:moveTo>
                <a:lnTo>
                  <a:pt x="0" y="0"/>
                </a:lnTo>
                <a:lnTo>
                  <a:pt x="0" y="2142024"/>
                </a:lnTo>
                <a:lnTo>
                  <a:pt x="2109893" y="2142024"/>
                </a:lnTo>
                <a:lnTo>
                  <a:pt x="2109893" y="0"/>
                </a:lnTo>
                <a:close/>
              </a:path>
            </a:pathLst>
          </a:custGeom>
          <a:blipFill>
            <a:blip r:embed="rId20">
              <a:alphaModFix amt="19999"/>
              <a:extLst>
                <a:ext uri="{96DAC541-7B7A-43D3-8B79-37D633B846F1}">
                  <asvg:svgBlip xmlns:asvg="http://schemas.microsoft.com/office/drawing/2016/SVG/main" r:embed="rId21"/>
                </a:ext>
              </a:extLst>
            </a:blip>
            <a:stretch>
              <a:fillRect/>
            </a:stretch>
          </a:blipFill>
        </p:spPr>
      </p:sp>
      <p:sp>
        <p:nvSpPr>
          <p:cNvPr id="62" name="Freeform 62"/>
          <p:cNvSpPr/>
          <p:nvPr/>
        </p:nvSpPr>
        <p:spPr>
          <a:xfrm>
            <a:off x="-1523130" y="-34360"/>
            <a:ext cx="2523255" cy="2488560"/>
          </a:xfrm>
          <a:custGeom>
            <a:avLst/>
            <a:gdLst/>
            <a:ahLst/>
            <a:cxnLst/>
            <a:rect l="l" t="t" r="r" b="b"/>
            <a:pathLst>
              <a:path w="2523255" h="2488560">
                <a:moveTo>
                  <a:pt x="0" y="0"/>
                </a:moveTo>
                <a:lnTo>
                  <a:pt x="2523255" y="0"/>
                </a:lnTo>
                <a:lnTo>
                  <a:pt x="2523255" y="2488560"/>
                </a:lnTo>
                <a:lnTo>
                  <a:pt x="0" y="2488560"/>
                </a:lnTo>
                <a:lnTo>
                  <a:pt x="0" y="0"/>
                </a:lnTo>
                <a:close/>
              </a:path>
            </a:pathLst>
          </a:custGeom>
          <a:blipFill>
            <a:blip r:embed="rId22">
              <a:alphaModFix amt="19999"/>
              <a:extLst>
                <a:ext uri="{96DAC541-7B7A-43D3-8B79-37D633B846F1}">
                  <asvg:svgBlip xmlns:asvg="http://schemas.microsoft.com/office/drawing/2016/SVG/main" r:embed="rId23"/>
                </a:ext>
              </a:extLst>
            </a:blip>
            <a:stretch>
              <a:fillRect/>
            </a:stretch>
          </a:blipFill>
          <a:ln cap="sq">
            <a:noFill/>
            <a:prstDash val="solid"/>
            <a:miter/>
          </a:ln>
        </p:spPr>
      </p:sp>
      <p:sp>
        <p:nvSpPr>
          <p:cNvPr id="63" name="Freeform 63"/>
          <p:cNvSpPr/>
          <p:nvPr/>
        </p:nvSpPr>
        <p:spPr>
          <a:xfrm rot="1460940">
            <a:off x="-2609338" y="8852951"/>
            <a:ext cx="5080625" cy="1848077"/>
          </a:xfrm>
          <a:custGeom>
            <a:avLst/>
            <a:gdLst/>
            <a:ahLst/>
            <a:cxnLst/>
            <a:rect l="l" t="t" r="r" b="b"/>
            <a:pathLst>
              <a:path w="5080625" h="1848077">
                <a:moveTo>
                  <a:pt x="0" y="0"/>
                </a:moveTo>
                <a:lnTo>
                  <a:pt x="5080625" y="0"/>
                </a:lnTo>
                <a:lnTo>
                  <a:pt x="5080625" y="1848078"/>
                </a:lnTo>
                <a:lnTo>
                  <a:pt x="0" y="1848078"/>
                </a:lnTo>
                <a:lnTo>
                  <a:pt x="0" y="0"/>
                </a:lnTo>
                <a:close/>
              </a:path>
            </a:pathLst>
          </a:custGeom>
          <a:blipFill>
            <a:blip r:embed="rId24">
              <a:alphaModFix amt="30000"/>
              <a:extLst>
                <a:ext uri="{96DAC541-7B7A-43D3-8B79-37D633B846F1}">
                  <asvg:svgBlip xmlns:asvg="http://schemas.microsoft.com/office/drawing/2016/SVG/main" r:embed="rId25"/>
                </a:ext>
              </a:extLst>
            </a:blip>
            <a:stretch>
              <a:fillRect/>
            </a:stretch>
          </a:blipFill>
          <a:ln cap="sq">
            <a:noFill/>
            <a:prstDash val="solid"/>
            <a:miter/>
          </a:ln>
        </p:spPr>
      </p:sp>
      <p:sp>
        <p:nvSpPr>
          <p:cNvPr id="64" name="Freeform 64"/>
          <p:cNvSpPr/>
          <p:nvPr/>
        </p:nvSpPr>
        <p:spPr>
          <a:xfrm>
            <a:off x="6795214" y="2362552"/>
            <a:ext cx="1054116" cy="935289"/>
          </a:xfrm>
          <a:custGeom>
            <a:avLst/>
            <a:gdLst/>
            <a:ahLst/>
            <a:cxnLst/>
            <a:rect l="l" t="t" r="r" b="b"/>
            <a:pathLst>
              <a:path w="1054116" h="935289">
                <a:moveTo>
                  <a:pt x="0" y="0"/>
                </a:moveTo>
                <a:lnTo>
                  <a:pt x="1054116" y="0"/>
                </a:lnTo>
                <a:lnTo>
                  <a:pt x="1054116" y="935289"/>
                </a:lnTo>
                <a:lnTo>
                  <a:pt x="0" y="93528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65" name="Freeform 65"/>
          <p:cNvSpPr/>
          <p:nvPr/>
        </p:nvSpPr>
        <p:spPr>
          <a:xfrm>
            <a:off x="10595398" y="2338597"/>
            <a:ext cx="740660" cy="896411"/>
          </a:xfrm>
          <a:custGeom>
            <a:avLst/>
            <a:gdLst/>
            <a:ahLst/>
            <a:cxnLst/>
            <a:rect l="l" t="t" r="r" b="b"/>
            <a:pathLst>
              <a:path w="740660" h="896411">
                <a:moveTo>
                  <a:pt x="0" y="0"/>
                </a:moveTo>
                <a:lnTo>
                  <a:pt x="740660" y="0"/>
                </a:lnTo>
                <a:lnTo>
                  <a:pt x="740660" y="896412"/>
                </a:lnTo>
                <a:lnTo>
                  <a:pt x="0" y="89641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66" name="Freeform 66"/>
          <p:cNvSpPr/>
          <p:nvPr/>
        </p:nvSpPr>
        <p:spPr>
          <a:xfrm>
            <a:off x="14103397" y="2352165"/>
            <a:ext cx="1030623" cy="1030623"/>
          </a:xfrm>
          <a:custGeom>
            <a:avLst/>
            <a:gdLst/>
            <a:ahLst/>
            <a:cxnLst/>
            <a:rect l="l" t="t" r="r" b="b"/>
            <a:pathLst>
              <a:path w="1030623" h="1030623">
                <a:moveTo>
                  <a:pt x="0" y="0"/>
                </a:moveTo>
                <a:lnTo>
                  <a:pt x="1030623" y="0"/>
                </a:lnTo>
                <a:lnTo>
                  <a:pt x="1030623" y="1030623"/>
                </a:lnTo>
                <a:lnTo>
                  <a:pt x="0" y="103062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67" name="TextBox 67"/>
          <p:cNvSpPr txBox="1"/>
          <p:nvPr/>
        </p:nvSpPr>
        <p:spPr>
          <a:xfrm>
            <a:off x="3857747" y="72961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TARGET MARKET</a:t>
            </a:r>
          </a:p>
        </p:txBody>
      </p:sp>
      <p:sp>
        <p:nvSpPr>
          <p:cNvPr id="68" name="TextBox 68"/>
          <p:cNvSpPr txBox="1"/>
          <p:nvPr/>
        </p:nvSpPr>
        <p:spPr>
          <a:xfrm>
            <a:off x="5679475" y="4348541"/>
            <a:ext cx="3081481" cy="2542793"/>
          </a:xfrm>
          <a:prstGeom prst="rect">
            <a:avLst/>
          </a:prstGeom>
        </p:spPr>
        <p:txBody>
          <a:bodyPr lIns="0" tIns="0" rIns="0" bIns="0" rtlCol="0" anchor="t">
            <a:spAutoFit/>
          </a:bodyPr>
          <a:lstStyle/>
          <a:p>
            <a:pPr marL="388623" lvl="1" indent="-194312" algn="just">
              <a:lnSpc>
                <a:spcPts val="3438"/>
              </a:lnSpc>
              <a:buFont typeface="Arial"/>
              <a:buChar char="•"/>
            </a:pPr>
            <a:r>
              <a:rPr lang="en-US" sz="1800" b="1" u="none" strike="noStrike" dirty="0">
                <a:solidFill>
                  <a:srgbClr val="000000"/>
                </a:solidFill>
                <a:latin typeface="Roboto Bold"/>
                <a:ea typeface="Roboto Bold"/>
                <a:cs typeface="Roboto Bold"/>
                <a:sym typeface="Roboto Bold"/>
              </a:rPr>
              <a:t>Age 30–55 </a:t>
            </a:r>
          </a:p>
          <a:p>
            <a:pPr marL="388623" lvl="1" indent="-194312" algn="just">
              <a:lnSpc>
                <a:spcPts val="3438"/>
              </a:lnSpc>
              <a:buFont typeface="Arial"/>
              <a:buChar char="•"/>
            </a:pPr>
            <a:r>
              <a:rPr lang="en-US" sz="1800" b="1" u="none" strike="noStrike" dirty="0">
                <a:solidFill>
                  <a:srgbClr val="000000"/>
                </a:solidFill>
                <a:latin typeface="Roboto Bold"/>
                <a:ea typeface="Roboto Bold"/>
                <a:cs typeface="Roboto Bold"/>
                <a:sym typeface="Roboto Bold"/>
              </a:rPr>
              <a:t>Tier-1 &amp; Tier-2 cities </a:t>
            </a:r>
          </a:p>
          <a:p>
            <a:pPr marL="388623" lvl="1" indent="-194312" algn="just">
              <a:lnSpc>
                <a:spcPts val="3438"/>
              </a:lnSpc>
              <a:buFont typeface="Arial"/>
              <a:buChar char="•"/>
            </a:pPr>
            <a:r>
              <a:rPr lang="en-US" sz="1800" b="1" u="none" strike="noStrike" dirty="0">
                <a:solidFill>
                  <a:srgbClr val="000000"/>
                </a:solidFill>
                <a:latin typeface="Roboto Bold"/>
                <a:ea typeface="Roboto Bold"/>
                <a:cs typeface="Roboto Bold"/>
                <a:sym typeface="Roboto Bold"/>
              </a:rPr>
              <a:t>Cost-sensitive but tech-open; want less spoilage &amp; easy dashboards</a:t>
            </a:r>
          </a:p>
          <a:p>
            <a:pPr algn="just">
              <a:lnSpc>
                <a:spcPts val="3438"/>
              </a:lnSpc>
            </a:pPr>
            <a:endParaRPr lang="en-US" sz="1800" b="1" u="none" strike="noStrike" dirty="0">
              <a:solidFill>
                <a:srgbClr val="000000"/>
              </a:solidFill>
              <a:latin typeface="Roboto Bold"/>
              <a:ea typeface="Roboto Bold"/>
              <a:cs typeface="Roboto Bold"/>
              <a:sym typeface="Roboto Bold"/>
            </a:endParaRPr>
          </a:p>
        </p:txBody>
      </p:sp>
      <p:sp>
        <p:nvSpPr>
          <p:cNvPr id="69" name="TextBox 69"/>
          <p:cNvSpPr txBox="1"/>
          <p:nvPr/>
        </p:nvSpPr>
        <p:spPr>
          <a:xfrm>
            <a:off x="2019885" y="4838700"/>
            <a:ext cx="3805833" cy="1083943"/>
          </a:xfrm>
          <a:prstGeom prst="rect">
            <a:avLst/>
          </a:prstGeom>
        </p:spPr>
        <p:txBody>
          <a:bodyPr lIns="0" tIns="0" rIns="0" bIns="0" rtlCol="0" anchor="t">
            <a:spAutoFit/>
          </a:bodyPr>
          <a:lstStyle/>
          <a:p>
            <a:pPr marL="388623" lvl="1" indent="-194312" algn="just">
              <a:lnSpc>
                <a:spcPts val="4500"/>
              </a:lnSpc>
              <a:buFont typeface="Arial"/>
              <a:buChar char="•"/>
            </a:pPr>
            <a:r>
              <a:rPr lang="en-US" sz="1800" b="1" u="none" strike="noStrike" dirty="0">
                <a:solidFill>
                  <a:srgbClr val="000000"/>
                </a:solidFill>
                <a:latin typeface="Roboto Bold"/>
                <a:ea typeface="Roboto Bold"/>
                <a:cs typeface="Roboto Bold"/>
                <a:sym typeface="Roboto Bold"/>
              </a:rPr>
              <a:t>Global cold-chain logistics.</a:t>
            </a:r>
          </a:p>
          <a:p>
            <a:pPr marL="388623" lvl="1" indent="-194312" algn="just">
              <a:lnSpc>
                <a:spcPts val="4500"/>
              </a:lnSpc>
              <a:buFont typeface="Arial"/>
              <a:buChar char="•"/>
            </a:pPr>
            <a:r>
              <a:rPr lang="en-US" sz="1800" b="1" u="none" strike="noStrike" dirty="0">
                <a:solidFill>
                  <a:srgbClr val="000000"/>
                </a:solidFill>
                <a:latin typeface="Roboto Bold"/>
                <a:ea typeface="Roboto Bold"/>
                <a:cs typeface="Roboto Bold"/>
                <a:sym typeface="Roboto Bold"/>
              </a:rPr>
              <a:t>Indian cold-chain market.</a:t>
            </a:r>
          </a:p>
        </p:txBody>
      </p:sp>
      <p:sp>
        <p:nvSpPr>
          <p:cNvPr id="70" name="TextBox 70"/>
          <p:cNvSpPr txBox="1"/>
          <p:nvPr/>
        </p:nvSpPr>
        <p:spPr>
          <a:xfrm>
            <a:off x="9422678" y="4348541"/>
            <a:ext cx="3185847" cy="2542793"/>
          </a:xfrm>
          <a:prstGeom prst="rect">
            <a:avLst/>
          </a:prstGeom>
        </p:spPr>
        <p:txBody>
          <a:bodyPr lIns="0" tIns="0" rIns="0" bIns="0" rtlCol="0" anchor="t">
            <a:spAutoFit/>
          </a:bodyPr>
          <a:lstStyle/>
          <a:p>
            <a:pPr marL="388623" lvl="1" indent="-194312" algn="l">
              <a:lnSpc>
                <a:spcPts val="3438"/>
              </a:lnSpc>
              <a:spcBef>
                <a:spcPct val="0"/>
              </a:spcBef>
              <a:buFont typeface="Arial"/>
              <a:buChar char="•"/>
            </a:pPr>
            <a:r>
              <a:rPr lang="en-US" sz="1800" b="1" u="none" strike="noStrike">
                <a:solidFill>
                  <a:srgbClr val="000000"/>
                </a:solidFill>
                <a:latin typeface="Roboto Bold"/>
                <a:ea typeface="Roboto Bold"/>
                <a:cs typeface="Roboto Bold"/>
                <a:sym typeface="Roboto Bold"/>
              </a:rPr>
              <a:t>Mid-sized food exporters, cold storages &amp; transporters in India.</a:t>
            </a:r>
          </a:p>
          <a:p>
            <a:pPr marL="388623" lvl="1" indent="-194312" algn="l">
              <a:lnSpc>
                <a:spcPts val="3438"/>
              </a:lnSpc>
              <a:spcBef>
                <a:spcPct val="0"/>
              </a:spcBef>
              <a:buFont typeface="Arial"/>
              <a:buChar char="•"/>
            </a:pPr>
            <a:r>
              <a:rPr lang="en-US" sz="1800" b="1" u="none" strike="noStrike">
                <a:solidFill>
                  <a:srgbClr val="000000"/>
                </a:solidFill>
                <a:latin typeface="Roboto Bold"/>
                <a:ea typeface="Roboto Bold"/>
                <a:cs typeface="Roboto Bold"/>
                <a:sym typeface="Roboto Bold"/>
              </a:rPr>
              <a:t>Goal: capture 1–2% of Indian monitoring market in 3–4 years .</a:t>
            </a:r>
          </a:p>
        </p:txBody>
      </p:sp>
      <p:sp>
        <p:nvSpPr>
          <p:cNvPr id="71" name="TextBox 71"/>
          <p:cNvSpPr txBox="1"/>
          <p:nvPr/>
        </p:nvSpPr>
        <p:spPr>
          <a:xfrm>
            <a:off x="13094300" y="4173790"/>
            <a:ext cx="3081481" cy="3436838"/>
          </a:xfrm>
          <a:prstGeom prst="rect">
            <a:avLst/>
          </a:prstGeom>
        </p:spPr>
        <p:txBody>
          <a:bodyPr lIns="0" tIns="0" rIns="0" bIns="0" rtlCol="0" anchor="t">
            <a:spAutoFit/>
          </a:bodyPr>
          <a:lstStyle/>
          <a:p>
            <a:pPr marL="388623" lvl="1" indent="-194312" algn="l">
              <a:lnSpc>
                <a:spcPts val="3438"/>
              </a:lnSpc>
              <a:spcBef>
                <a:spcPct val="0"/>
              </a:spcBef>
              <a:buFont typeface="Arial"/>
              <a:buChar char="•"/>
            </a:pPr>
            <a:r>
              <a:rPr lang="en-US" sz="1800" b="1" u="none" strike="noStrike" dirty="0">
                <a:solidFill>
                  <a:srgbClr val="000000"/>
                </a:solidFill>
                <a:latin typeface="Roboto Bold"/>
                <a:ea typeface="Roboto Bold"/>
                <a:cs typeface="Roboto Bold"/>
                <a:sym typeface="Roboto Bold"/>
              </a:rPr>
              <a:t>Direct B2B sales &amp; demos</a:t>
            </a:r>
          </a:p>
          <a:p>
            <a:pPr marL="388623" lvl="1" indent="-194312" algn="l">
              <a:lnSpc>
                <a:spcPts val="3438"/>
              </a:lnSpc>
              <a:spcBef>
                <a:spcPct val="0"/>
              </a:spcBef>
              <a:buFont typeface="Arial"/>
              <a:buChar char="•"/>
            </a:pPr>
            <a:r>
              <a:rPr lang="en-US" sz="1800" b="1" u="none" strike="noStrike" dirty="0">
                <a:solidFill>
                  <a:srgbClr val="000000"/>
                </a:solidFill>
                <a:latin typeface="Roboto Bold"/>
                <a:ea typeface="Roboto Bold"/>
                <a:cs typeface="Roboto Bold"/>
                <a:sym typeface="Roboto Bold"/>
              </a:rPr>
              <a:t>Partnerships with logistics firms &amp; packaging suppliers</a:t>
            </a:r>
          </a:p>
          <a:p>
            <a:pPr marL="388623" lvl="1" indent="-194312" algn="l">
              <a:lnSpc>
                <a:spcPts val="3438"/>
              </a:lnSpc>
              <a:spcBef>
                <a:spcPct val="0"/>
              </a:spcBef>
              <a:buFont typeface="Arial"/>
              <a:buChar char="•"/>
            </a:pPr>
            <a:r>
              <a:rPr lang="en-US" sz="1800" b="1" u="none" strike="noStrike" dirty="0">
                <a:solidFill>
                  <a:srgbClr val="000000"/>
                </a:solidFill>
                <a:latin typeface="Roboto Bold"/>
                <a:ea typeface="Roboto Bold"/>
                <a:cs typeface="Roboto Bold"/>
                <a:sym typeface="Roboto Bold"/>
              </a:rPr>
              <a:t>Digital marketing </a:t>
            </a:r>
          </a:p>
          <a:p>
            <a:pPr marL="388623" lvl="1" indent="-194312" algn="l">
              <a:lnSpc>
                <a:spcPts val="3438"/>
              </a:lnSpc>
              <a:spcBef>
                <a:spcPct val="0"/>
              </a:spcBef>
              <a:buFont typeface="Arial"/>
              <a:buChar char="•"/>
            </a:pPr>
            <a:r>
              <a:rPr lang="en-US" sz="1800" b="1" u="none" strike="noStrike" dirty="0">
                <a:solidFill>
                  <a:srgbClr val="000000"/>
                </a:solidFill>
                <a:latin typeface="Roboto Bold"/>
                <a:ea typeface="Roboto Bold"/>
                <a:cs typeface="Roboto Bold"/>
                <a:sym typeface="Roboto Bold"/>
              </a:rPr>
              <a:t>Industry exposure &amp; referral programs</a:t>
            </a:r>
          </a:p>
          <a:p>
            <a:pPr algn="l">
              <a:lnSpc>
                <a:spcPts val="3438"/>
              </a:lnSpc>
              <a:spcBef>
                <a:spcPct val="0"/>
              </a:spcBef>
            </a:pPr>
            <a:endParaRPr lang="en-US" sz="1800" b="1" u="none" strike="noStrike" dirty="0">
              <a:solidFill>
                <a:srgbClr val="000000"/>
              </a:solidFill>
              <a:latin typeface="Roboto Bold"/>
              <a:ea typeface="Roboto Bold"/>
              <a:cs typeface="Roboto Bold"/>
              <a:sym typeface="Roboto Bold"/>
            </a:endParaRPr>
          </a:p>
        </p:txBody>
      </p:sp>
      <p:sp>
        <p:nvSpPr>
          <p:cNvPr id="72" name="TextBox 72"/>
          <p:cNvSpPr txBox="1"/>
          <p:nvPr/>
        </p:nvSpPr>
        <p:spPr>
          <a:xfrm>
            <a:off x="2466540" y="8850100"/>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 MARKET SIZE</a:t>
            </a:r>
          </a:p>
        </p:txBody>
      </p:sp>
      <p:sp>
        <p:nvSpPr>
          <p:cNvPr id="73" name="TextBox 73"/>
          <p:cNvSpPr txBox="1"/>
          <p:nvPr/>
        </p:nvSpPr>
        <p:spPr>
          <a:xfrm>
            <a:off x="6109996" y="8776111"/>
            <a:ext cx="2424553" cy="648843"/>
          </a:xfrm>
          <a:prstGeom prst="rect">
            <a:avLst/>
          </a:prstGeom>
        </p:spPr>
        <p:txBody>
          <a:bodyPr lIns="0" tIns="0" rIns="0" bIns="0" rtlCol="0" anchor="t">
            <a:spAutoFit/>
          </a:bodyPr>
          <a:lstStyle/>
          <a:p>
            <a:pPr algn="ctr">
              <a:lnSpc>
                <a:spcPts val="2496"/>
              </a:lnSpc>
            </a:pPr>
            <a:r>
              <a:rPr lang="en-US" sz="2400">
                <a:solidFill>
                  <a:srgbClr val="FFFFFF"/>
                </a:solidFill>
                <a:latin typeface="Roboto"/>
                <a:ea typeface="Roboto"/>
                <a:cs typeface="Roboto"/>
                <a:sym typeface="Roboto"/>
              </a:rPr>
              <a:t>CUSTOMER PROFILE</a:t>
            </a:r>
          </a:p>
        </p:txBody>
      </p:sp>
      <p:sp>
        <p:nvSpPr>
          <p:cNvPr id="74" name="TextBox 74"/>
          <p:cNvSpPr txBox="1"/>
          <p:nvPr/>
        </p:nvSpPr>
        <p:spPr>
          <a:xfrm>
            <a:off x="9753451" y="8440525"/>
            <a:ext cx="2424553" cy="1253490"/>
          </a:xfrm>
          <a:prstGeom prst="rect">
            <a:avLst/>
          </a:prstGeom>
        </p:spPr>
        <p:txBody>
          <a:bodyPr lIns="0" tIns="0" rIns="0" bIns="0" rtlCol="0" anchor="t">
            <a:spAutoFit/>
          </a:bodyPr>
          <a:lstStyle/>
          <a:p>
            <a:pPr algn="ctr">
              <a:lnSpc>
                <a:spcPts val="3359"/>
              </a:lnSpc>
            </a:pPr>
            <a:endParaRPr/>
          </a:p>
          <a:p>
            <a:pPr algn="ctr">
              <a:lnSpc>
                <a:spcPts val="3359"/>
              </a:lnSpc>
            </a:pPr>
            <a:r>
              <a:rPr lang="en-US" sz="2400">
                <a:solidFill>
                  <a:srgbClr val="FFFFFF"/>
                </a:solidFill>
                <a:latin typeface="Roboto"/>
                <a:ea typeface="Roboto"/>
                <a:cs typeface="Roboto"/>
                <a:sym typeface="Roboto"/>
              </a:rPr>
              <a:t> OUR TARGET</a:t>
            </a:r>
          </a:p>
          <a:p>
            <a:pPr algn="ctr">
              <a:lnSpc>
                <a:spcPts val="3359"/>
              </a:lnSpc>
            </a:pPr>
            <a:endParaRPr lang="en-US" sz="2400">
              <a:solidFill>
                <a:srgbClr val="FFFFFF"/>
              </a:solidFill>
              <a:latin typeface="Roboto"/>
              <a:ea typeface="Roboto"/>
              <a:cs typeface="Roboto"/>
              <a:sym typeface="Roboto"/>
            </a:endParaRPr>
          </a:p>
        </p:txBody>
      </p:sp>
      <p:sp>
        <p:nvSpPr>
          <p:cNvPr id="75" name="TextBox 75"/>
          <p:cNvSpPr txBox="1"/>
          <p:nvPr/>
        </p:nvSpPr>
        <p:spPr>
          <a:xfrm>
            <a:off x="13396907" y="8859625"/>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CHANNELS</a:t>
            </a:r>
          </a:p>
        </p:txBody>
      </p:sp>
      <p:grpSp>
        <p:nvGrpSpPr>
          <p:cNvPr id="76" name="Group 76"/>
          <p:cNvGrpSpPr/>
          <p:nvPr/>
        </p:nvGrpSpPr>
        <p:grpSpPr>
          <a:xfrm>
            <a:off x="-69026" y="-34360"/>
            <a:ext cx="1687079" cy="1687079"/>
            <a:chOff x="0" y="0"/>
            <a:chExt cx="2249439" cy="2249439"/>
          </a:xfrm>
        </p:grpSpPr>
        <p:sp>
          <p:nvSpPr>
            <p:cNvPr id="77" name="Freeform 77"/>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32"/>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sp>
      <p:grpSp>
        <p:nvGrpSpPr>
          <p:cNvPr id="3" name="Group 3"/>
          <p:cNvGrpSpPr/>
          <p:nvPr/>
        </p:nvGrpSpPr>
        <p:grpSpPr>
          <a:xfrm rot="-5400000">
            <a:off x="5463308" y="1850523"/>
            <a:ext cx="800765" cy="4237522"/>
            <a:chOff x="0" y="0"/>
            <a:chExt cx="812800" cy="4301210"/>
          </a:xfrm>
        </p:grpSpPr>
        <p:sp>
          <p:nvSpPr>
            <p:cNvPr id="4" name="Freeform 4"/>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5" name="TextBox 5"/>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2023927" y="740320"/>
            <a:ext cx="800765" cy="4237522"/>
            <a:chOff x="0" y="0"/>
            <a:chExt cx="812800" cy="4301210"/>
          </a:xfrm>
        </p:grpSpPr>
        <p:sp>
          <p:nvSpPr>
            <p:cNvPr id="7" name="Freeform 7"/>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8" name="TextBox 8"/>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12023927" y="2928259"/>
            <a:ext cx="800765" cy="4237522"/>
            <a:chOff x="0" y="0"/>
            <a:chExt cx="812800" cy="4301210"/>
          </a:xfrm>
        </p:grpSpPr>
        <p:sp>
          <p:nvSpPr>
            <p:cNvPr id="10" name="Freeform 10"/>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11" name="TextBox 11"/>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2023927" y="5171855"/>
            <a:ext cx="800765" cy="4237522"/>
            <a:chOff x="0" y="0"/>
            <a:chExt cx="812800" cy="4301210"/>
          </a:xfrm>
        </p:grpSpPr>
        <p:sp>
          <p:nvSpPr>
            <p:cNvPr id="13" name="Freeform 13"/>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14" name="TextBox 14"/>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5463308" y="4066290"/>
            <a:ext cx="800765" cy="4237522"/>
            <a:chOff x="0" y="0"/>
            <a:chExt cx="812800" cy="4301210"/>
          </a:xfrm>
        </p:grpSpPr>
        <p:sp>
          <p:nvSpPr>
            <p:cNvPr id="16" name="Freeform 16"/>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17" name="TextBox 17"/>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5463308" y="740320"/>
            <a:ext cx="800765" cy="4237522"/>
            <a:chOff x="0" y="0"/>
            <a:chExt cx="812800" cy="4301210"/>
          </a:xfrm>
        </p:grpSpPr>
        <p:sp>
          <p:nvSpPr>
            <p:cNvPr id="19" name="Freeform 19"/>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20" name="TextBox 20"/>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12023927" y="1850523"/>
            <a:ext cx="800765" cy="4237522"/>
            <a:chOff x="0" y="0"/>
            <a:chExt cx="812800" cy="4301210"/>
          </a:xfrm>
        </p:grpSpPr>
        <p:sp>
          <p:nvSpPr>
            <p:cNvPr id="22" name="Freeform 22"/>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23" name="TextBox 23"/>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2023927" y="4038461"/>
            <a:ext cx="800765" cy="4237522"/>
            <a:chOff x="0" y="0"/>
            <a:chExt cx="812800" cy="4301210"/>
          </a:xfrm>
        </p:grpSpPr>
        <p:sp>
          <p:nvSpPr>
            <p:cNvPr id="25" name="Freeform 25"/>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26" name="TextBox 26"/>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5400000">
            <a:off x="12023927" y="6282058"/>
            <a:ext cx="800765" cy="4237522"/>
            <a:chOff x="0" y="0"/>
            <a:chExt cx="812800" cy="4301210"/>
          </a:xfrm>
        </p:grpSpPr>
        <p:sp>
          <p:nvSpPr>
            <p:cNvPr id="28" name="Freeform 28"/>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29" name="TextBox 29"/>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5463308" y="2956088"/>
            <a:ext cx="800765" cy="4237522"/>
            <a:chOff x="0" y="0"/>
            <a:chExt cx="812800" cy="4301210"/>
          </a:xfrm>
        </p:grpSpPr>
        <p:sp>
          <p:nvSpPr>
            <p:cNvPr id="31" name="Freeform 31"/>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32" name="TextBox 32"/>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671724" y="2593607"/>
            <a:ext cx="6069674" cy="1641151"/>
            <a:chOff x="0" y="0"/>
            <a:chExt cx="812800" cy="219769"/>
          </a:xfrm>
        </p:grpSpPr>
        <p:sp>
          <p:nvSpPr>
            <p:cNvPr id="34" name="Freeform 34"/>
            <p:cNvSpPr/>
            <p:nvPr/>
          </p:nvSpPr>
          <p:spPr>
            <a:xfrm>
              <a:off x="0" y="0"/>
              <a:ext cx="812800" cy="219769"/>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sp>
        <p:sp>
          <p:nvSpPr>
            <p:cNvPr id="35" name="TextBox 35"/>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10800000">
            <a:off x="10546601" y="2593607"/>
            <a:ext cx="6069674" cy="1641151"/>
            <a:chOff x="0" y="0"/>
            <a:chExt cx="812800" cy="219769"/>
          </a:xfrm>
        </p:grpSpPr>
        <p:sp>
          <p:nvSpPr>
            <p:cNvPr id="37" name="Freeform 37"/>
            <p:cNvSpPr/>
            <p:nvPr/>
          </p:nvSpPr>
          <p:spPr>
            <a:xfrm>
              <a:off x="0" y="0"/>
              <a:ext cx="812800" cy="219769"/>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sp>
        <p:sp>
          <p:nvSpPr>
            <p:cNvPr id="38" name="TextBox 38"/>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10800000">
            <a:off x="10546601" y="4781546"/>
            <a:ext cx="6069674" cy="1641151"/>
            <a:chOff x="0" y="0"/>
            <a:chExt cx="812800" cy="219769"/>
          </a:xfrm>
        </p:grpSpPr>
        <p:sp>
          <p:nvSpPr>
            <p:cNvPr id="40" name="Freeform 40"/>
            <p:cNvSpPr/>
            <p:nvPr/>
          </p:nvSpPr>
          <p:spPr>
            <a:xfrm>
              <a:off x="0" y="0"/>
              <a:ext cx="812800" cy="219769"/>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sp>
        <p:sp>
          <p:nvSpPr>
            <p:cNvPr id="41" name="TextBox 41"/>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0305549" y="6709390"/>
            <a:ext cx="6069674" cy="1996796"/>
            <a:chOff x="0" y="-47625"/>
            <a:chExt cx="812800" cy="267394"/>
          </a:xfrm>
        </p:grpSpPr>
        <p:sp>
          <p:nvSpPr>
            <p:cNvPr id="43" name="Freeform 43"/>
            <p:cNvSpPr/>
            <p:nvPr/>
          </p:nvSpPr>
          <p:spPr>
            <a:xfrm>
              <a:off x="57715" y="-10352"/>
              <a:ext cx="755085" cy="230121"/>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txBody>
            <a:bodyPr/>
            <a:lstStyle/>
            <a:p>
              <a:r>
                <a:rPr lang="en-IN" dirty="0"/>
                <a:t>                        </a:t>
              </a:r>
            </a:p>
          </p:txBody>
        </p:sp>
        <p:sp>
          <p:nvSpPr>
            <p:cNvPr id="44" name="TextBox 44"/>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671724" y="4809375"/>
            <a:ext cx="6069674" cy="1641151"/>
            <a:chOff x="0" y="0"/>
            <a:chExt cx="812800" cy="219769"/>
          </a:xfrm>
        </p:grpSpPr>
        <p:sp>
          <p:nvSpPr>
            <p:cNvPr id="46" name="Freeform 46"/>
            <p:cNvSpPr/>
            <p:nvPr/>
          </p:nvSpPr>
          <p:spPr>
            <a:xfrm>
              <a:off x="0" y="0"/>
              <a:ext cx="812800" cy="219769"/>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sp>
        <p:sp>
          <p:nvSpPr>
            <p:cNvPr id="47" name="TextBox 47"/>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028700" y="2593607"/>
            <a:ext cx="1286049" cy="1641151"/>
            <a:chOff x="0" y="0"/>
            <a:chExt cx="172217" cy="219769"/>
          </a:xfrm>
        </p:grpSpPr>
        <p:sp>
          <p:nvSpPr>
            <p:cNvPr id="49" name="Freeform 49"/>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5F0F40"/>
            </a:solidFill>
          </p:spPr>
        </p:sp>
        <p:sp>
          <p:nvSpPr>
            <p:cNvPr id="50" name="TextBox 50"/>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rot="-10800000">
            <a:off x="15973251" y="2593607"/>
            <a:ext cx="1286049" cy="1641151"/>
            <a:chOff x="0" y="0"/>
            <a:chExt cx="172217" cy="219769"/>
          </a:xfrm>
        </p:grpSpPr>
        <p:sp>
          <p:nvSpPr>
            <p:cNvPr id="52" name="Freeform 52"/>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9A031E"/>
            </a:solidFill>
          </p:spPr>
        </p:sp>
        <p:sp>
          <p:nvSpPr>
            <p:cNvPr id="53" name="TextBox 53"/>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rot="-10800000">
            <a:off x="15973251" y="4781546"/>
            <a:ext cx="1286049" cy="1641151"/>
            <a:chOff x="0" y="0"/>
            <a:chExt cx="172217" cy="219769"/>
          </a:xfrm>
        </p:grpSpPr>
        <p:sp>
          <p:nvSpPr>
            <p:cNvPr id="55" name="Freeform 55"/>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E36414"/>
            </a:solidFill>
          </p:spPr>
        </p:sp>
        <p:sp>
          <p:nvSpPr>
            <p:cNvPr id="56" name="TextBox 56"/>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rot="-10800000">
            <a:off x="15973251" y="7025142"/>
            <a:ext cx="1286049" cy="1641151"/>
            <a:chOff x="0" y="0"/>
            <a:chExt cx="172217" cy="219769"/>
          </a:xfrm>
        </p:grpSpPr>
        <p:sp>
          <p:nvSpPr>
            <p:cNvPr id="58" name="Freeform 58"/>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354F52"/>
            </a:solidFill>
          </p:spPr>
        </p:sp>
        <p:sp>
          <p:nvSpPr>
            <p:cNvPr id="59" name="TextBox 59"/>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028700" y="4809375"/>
            <a:ext cx="1286049" cy="1641151"/>
            <a:chOff x="0" y="0"/>
            <a:chExt cx="172217" cy="219769"/>
          </a:xfrm>
        </p:grpSpPr>
        <p:sp>
          <p:nvSpPr>
            <p:cNvPr id="61" name="Freeform 61"/>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FB8B24"/>
            </a:solidFill>
          </p:spPr>
        </p:sp>
        <p:sp>
          <p:nvSpPr>
            <p:cNvPr id="62" name="TextBox 62"/>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sp>
        <p:nvSpPr>
          <p:cNvPr id="63" name="Freeform 63"/>
          <p:cNvSpPr/>
          <p:nvPr/>
        </p:nvSpPr>
        <p:spPr>
          <a:xfrm>
            <a:off x="7026968" y="2458699"/>
            <a:ext cx="2322847" cy="2322847"/>
          </a:xfrm>
          <a:custGeom>
            <a:avLst/>
            <a:gdLst/>
            <a:ahLst/>
            <a:cxnLst/>
            <a:rect l="l" t="t" r="r" b="b"/>
            <a:pathLst>
              <a:path w="2322847" h="2322847">
                <a:moveTo>
                  <a:pt x="0" y="0"/>
                </a:moveTo>
                <a:lnTo>
                  <a:pt x="2322847" y="0"/>
                </a:lnTo>
                <a:lnTo>
                  <a:pt x="2322847" y="2322847"/>
                </a:lnTo>
                <a:lnTo>
                  <a:pt x="0" y="2322847"/>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grpSp>
        <p:nvGrpSpPr>
          <p:cNvPr id="64" name="Group 64"/>
          <p:cNvGrpSpPr/>
          <p:nvPr/>
        </p:nvGrpSpPr>
        <p:grpSpPr>
          <a:xfrm>
            <a:off x="7026968" y="2458699"/>
            <a:ext cx="1910967" cy="1910967"/>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p:spPr>
        </p:sp>
        <p:sp>
          <p:nvSpPr>
            <p:cNvPr id="66" name="TextBox 6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7" name="Freeform 67"/>
          <p:cNvSpPr/>
          <p:nvPr/>
        </p:nvSpPr>
        <p:spPr>
          <a:xfrm>
            <a:off x="9350065" y="2458699"/>
            <a:ext cx="2323147" cy="2323148"/>
          </a:xfrm>
          <a:custGeom>
            <a:avLst/>
            <a:gdLst/>
            <a:ahLst/>
            <a:cxnLst/>
            <a:rect l="l" t="t" r="r" b="b"/>
            <a:pathLst>
              <a:path w="2323147" h="2323148">
                <a:moveTo>
                  <a:pt x="0" y="0"/>
                </a:moveTo>
                <a:lnTo>
                  <a:pt x="2323147" y="0"/>
                </a:lnTo>
                <a:lnTo>
                  <a:pt x="2323147" y="2323147"/>
                </a:lnTo>
                <a:lnTo>
                  <a:pt x="0" y="2323147"/>
                </a:lnTo>
                <a:lnTo>
                  <a:pt x="0" y="0"/>
                </a:lnTo>
                <a:close/>
              </a:path>
            </a:pathLst>
          </a:custGeom>
          <a:blipFill>
            <a:blip r:embed="rId3">
              <a:alphaModFix amt="35000"/>
              <a:extLst>
                <a:ext uri="{96DAC541-7B7A-43D3-8B79-37D633B846F1}">
                  <asvg:svgBlip xmlns:asvg="http://schemas.microsoft.com/office/drawing/2016/SVG/main" r:embed="rId5"/>
                </a:ext>
              </a:extLst>
            </a:blip>
            <a:stretch>
              <a:fillRect/>
            </a:stretch>
          </a:blipFill>
          <a:ln cap="sq">
            <a:noFill/>
            <a:prstDash val="solid"/>
            <a:miter/>
          </a:ln>
        </p:spPr>
      </p:sp>
      <p:grpSp>
        <p:nvGrpSpPr>
          <p:cNvPr id="68" name="Group 68"/>
          <p:cNvGrpSpPr/>
          <p:nvPr/>
        </p:nvGrpSpPr>
        <p:grpSpPr>
          <a:xfrm rot="-10800000">
            <a:off x="9350065" y="2458699"/>
            <a:ext cx="1910967" cy="1910967"/>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p:spPr>
        </p:sp>
        <p:sp>
          <p:nvSpPr>
            <p:cNvPr id="70" name="TextBox 7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1" name="Freeform 71"/>
          <p:cNvSpPr/>
          <p:nvPr/>
        </p:nvSpPr>
        <p:spPr>
          <a:xfrm>
            <a:off x="9350065" y="4646637"/>
            <a:ext cx="2323147" cy="2323148"/>
          </a:xfrm>
          <a:custGeom>
            <a:avLst/>
            <a:gdLst/>
            <a:ahLst/>
            <a:cxnLst/>
            <a:rect l="l" t="t" r="r" b="b"/>
            <a:pathLst>
              <a:path w="2323147" h="2323148">
                <a:moveTo>
                  <a:pt x="0" y="0"/>
                </a:moveTo>
                <a:lnTo>
                  <a:pt x="2323147" y="0"/>
                </a:lnTo>
                <a:lnTo>
                  <a:pt x="2323147" y="2323148"/>
                </a:lnTo>
                <a:lnTo>
                  <a:pt x="0" y="2323148"/>
                </a:lnTo>
                <a:lnTo>
                  <a:pt x="0" y="0"/>
                </a:lnTo>
                <a:close/>
              </a:path>
            </a:pathLst>
          </a:custGeom>
          <a:blipFill>
            <a:blip r:embed="rId3">
              <a:alphaModFix amt="35000"/>
              <a:extLst>
                <a:ext uri="{96DAC541-7B7A-43D3-8B79-37D633B846F1}">
                  <asvg:svgBlip xmlns:asvg="http://schemas.microsoft.com/office/drawing/2016/SVG/main" r:embed="rId6"/>
                </a:ext>
              </a:extLst>
            </a:blip>
            <a:stretch>
              <a:fillRect/>
            </a:stretch>
          </a:blipFill>
          <a:ln cap="sq">
            <a:noFill/>
            <a:prstDash val="solid"/>
            <a:miter/>
          </a:ln>
        </p:spPr>
      </p:sp>
      <p:grpSp>
        <p:nvGrpSpPr>
          <p:cNvPr id="72" name="Group 72"/>
          <p:cNvGrpSpPr/>
          <p:nvPr/>
        </p:nvGrpSpPr>
        <p:grpSpPr>
          <a:xfrm rot="-10800000">
            <a:off x="9350065" y="4646637"/>
            <a:ext cx="1910967" cy="1910967"/>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p:spPr>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5" name="Freeform 75"/>
          <p:cNvSpPr/>
          <p:nvPr/>
        </p:nvSpPr>
        <p:spPr>
          <a:xfrm>
            <a:off x="7026968" y="4674466"/>
            <a:ext cx="2323147" cy="2323148"/>
          </a:xfrm>
          <a:custGeom>
            <a:avLst/>
            <a:gdLst/>
            <a:ahLst/>
            <a:cxnLst/>
            <a:rect l="l" t="t" r="r" b="b"/>
            <a:pathLst>
              <a:path w="2323147" h="2323148">
                <a:moveTo>
                  <a:pt x="0" y="0"/>
                </a:moveTo>
                <a:lnTo>
                  <a:pt x="2323147" y="0"/>
                </a:lnTo>
                <a:lnTo>
                  <a:pt x="2323147" y="2323148"/>
                </a:lnTo>
                <a:lnTo>
                  <a:pt x="0" y="2323148"/>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sp>
      <p:sp>
        <p:nvSpPr>
          <p:cNvPr id="76" name="Freeform 76"/>
          <p:cNvSpPr/>
          <p:nvPr/>
        </p:nvSpPr>
        <p:spPr>
          <a:xfrm>
            <a:off x="9350065" y="6890234"/>
            <a:ext cx="2323147" cy="2323147"/>
          </a:xfrm>
          <a:custGeom>
            <a:avLst/>
            <a:gdLst/>
            <a:ahLst/>
            <a:cxnLst/>
            <a:rect l="l" t="t" r="r" b="b"/>
            <a:pathLst>
              <a:path w="2323147" h="2323147">
                <a:moveTo>
                  <a:pt x="0" y="0"/>
                </a:moveTo>
                <a:lnTo>
                  <a:pt x="2323147" y="0"/>
                </a:lnTo>
                <a:lnTo>
                  <a:pt x="2323147" y="2323147"/>
                </a:lnTo>
                <a:lnTo>
                  <a:pt x="0" y="2323147"/>
                </a:lnTo>
                <a:lnTo>
                  <a:pt x="0" y="0"/>
                </a:lnTo>
                <a:close/>
              </a:path>
            </a:pathLst>
          </a:custGeom>
          <a:blipFill>
            <a:blip r:embed="rId3">
              <a:alphaModFix amt="35000"/>
              <a:extLst>
                <a:ext uri="{96DAC541-7B7A-43D3-8B79-37D633B846F1}">
                  <asvg:svgBlip xmlns:asvg="http://schemas.microsoft.com/office/drawing/2016/SVG/main" r:embed="rId7"/>
                </a:ext>
              </a:extLst>
            </a:blip>
            <a:stretch>
              <a:fillRect/>
            </a:stretch>
          </a:blipFill>
          <a:ln cap="sq">
            <a:noFill/>
            <a:prstDash val="solid"/>
            <a:miter/>
          </a:ln>
        </p:spPr>
        <p:txBody>
          <a:bodyPr/>
          <a:lstStyle/>
          <a:p>
            <a:r>
              <a:rPr lang="en-IN" dirty="0"/>
              <a:t>                                                         </a:t>
            </a:r>
          </a:p>
        </p:txBody>
      </p:sp>
      <p:grpSp>
        <p:nvGrpSpPr>
          <p:cNvPr id="77" name="Group 77"/>
          <p:cNvGrpSpPr/>
          <p:nvPr/>
        </p:nvGrpSpPr>
        <p:grpSpPr>
          <a:xfrm rot="-10800000">
            <a:off x="9350065" y="6890234"/>
            <a:ext cx="1910967" cy="191096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4F52"/>
            </a:solidFill>
          </p:spPr>
        </p:sp>
        <p:sp>
          <p:nvSpPr>
            <p:cNvPr id="79" name="TextBox 7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0" name="Group 80"/>
          <p:cNvGrpSpPr/>
          <p:nvPr/>
        </p:nvGrpSpPr>
        <p:grpSpPr>
          <a:xfrm>
            <a:off x="7026968" y="4674466"/>
            <a:ext cx="1910967" cy="1910967"/>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p:spPr>
        </p:sp>
        <p:sp>
          <p:nvSpPr>
            <p:cNvPr id="82" name="TextBox 8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rot="-5400000">
            <a:off x="5463308" y="6282058"/>
            <a:ext cx="800765" cy="4237522"/>
            <a:chOff x="0" y="0"/>
            <a:chExt cx="812800" cy="4301210"/>
          </a:xfrm>
        </p:grpSpPr>
        <p:sp>
          <p:nvSpPr>
            <p:cNvPr id="84" name="Freeform 84"/>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85" name="TextBox 85"/>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86" name="Group 86"/>
          <p:cNvGrpSpPr/>
          <p:nvPr/>
        </p:nvGrpSpPr>
        <p:grpSpPr>
          <a:xfrm rot="-5400000">
            <a:off x="5463308" y="5171855"/>
            <a:ext cx="800765" cy="4237522"/>
            <a:chOff x="0" y="0"/>
            <a:chExt cx="812800" cy="4301210"/>
          </a:xfrm>
        </p:grpSpPr>
        <p:sp>
          <p:nvSpPr>
            <p:cNvPr id="87" name="Freeform 87"/>
            <p:cNvSpPr/>
            <p:nvPr/>
          </p:nvSpPr>
          <p:spPr>
            <a:xfrm>
              <a:off x="0" y="0"/>
              <a:ext cx="812800" cy="4301210"/>
            </a:xfrm>
            <a:custGeom>
              <a:avLst/>
              <a:gdLst/>
              <a:ahLst/>
              <a:cxnLst/>
              <a:rect l="l" t="t" r="r" b="b"/>
              <a:pathLst>
                <a:path w="812800" h="4301210">
                  <a:moveTo>
                    <a:pt x="406400" y="0"/>
                  </a:moveTo>
                  <a:lnTo>
                    <a:pt x="812800" y="4301210"/>
                  </a:lnTo>
                  <a:lnTo>
                    <a:pt x="0" y="4301210"/>
                  </a:lnTo>
                  <a:lnTo>
                    <a:pt x="406400" y="0"/>
                  </a:lnTo>
                  <a:close/>
                </a:path>
              </a:pathLst>
            </a:custGeom>
            <a:solidFill>
              <a:srgbClr val="8E93A9"/>
            </a:solidFill>
          </p:spPr>
        </p:sp>
        <p:sp>
          <p:nvSpPr>
            <p:cNvPr id="88" name="TextBox 88"/>
            <p:cNvSpPr txBox="1"/>
            <p:nvPr/>
          </p:nvSpPr>
          <p:spPr>
            <a:xfrm>
              <a:off x="127000" y="1949365"/>
              <a:ext cx="558800" cy="2044615"/>
            </a:xfrm>
            <a:prstGeom prst="rect">
              <a:avLst/>
            </a:prstGeom>
          </p:spPr>
          <p:txBody>
            <a:bodyPr lIns="50800" tIns="50800" rIns="50800" bIns="50800" rtlCol="0" anchor="ctr"/>
            <a:lstStyle/>
            <a:p>
              <a:pPr algn="ctr">
                <a:lnSpc>
                  <a:spcPts val="2659"/>
                </a:lnSpc>
              </a:pPr>
              <a:endParaRPr/>
            </a:p>
          </p:txBody>
        </p:sp>
      </p:grpSp>
      <p:grpSp>
        <p:nvGrpSpPr>
          <p:cNvPr id="89" name="Group 89"/>
          <p:cNvGrpSpPr/>
          <p:nvPr/>
        </p:nvGrpSpPr>
        <p:grpSpPr>
          <a:xfrm>
            <a:off x="1671724" y="7025142"/>
            <a:ext cx="6069674" cy="1641151"/>
            <a:chOff x="0" y="0"/>
            <a:chExt cx="812800" cy="219769"/>
          </a:xfrm>
        </p:grpSpPr>
        <p:sp>
          <p:nvSpPr>
            <p:cNvPr id="90" name="Freeform 90"/>
            <p:cNvSpPr/>
            <p:nvPr/>
          </p:nvSpPr>
          <p:spPr>
            <a:xfrm>
              <a:off x="0" y="0"/>
              <a:ext cx="812800" cy="219769"/>
            </a:xfrm>
            <a:custGeom>
              <a:avLst/>
              <a:gdLst/>
              <a:ahLst/>
              <a:cxnLst/>
              <a:rect l="l" t="t" r="r" b="b"/>
              <a:pathLst>
                <a:path w="812800" h="219769">
                  <a:moveTo>
                    <a:pt x="0" y="0"/>
                  </a:moveTo>
                  <a:lnTo>
                    <a:pt x="812800" y="0"/>
                  </a:lnTo>
                  <a:lnTo>
                    <a:pt x="812800" y="219769"/>
                  </a:lnTo>
                  <a:lnTo>
                    <a:pt x="0" y="219769"/>
                  </a:lnTo>
                  <a:close/>
                </a:path>
              </a:pathLst>
            </a:custGeom>
            <a:solidFill>
              <a:srgbClr val="ECF0F3"/>
            </a:solidFill>
          </p:spPr>
        </p:sp>
        <p:sp>
          <p:nvSpPr>
            <p:cNvPr id="91" name="TextBox 91"/>
            <p:cNvSpPr txBox="1"/>
            <p:nvPr/>
          </p:nvSpPr>
          <p:spPr>
            <a:xfrm>
              <a:off x="0" y="-47625"/>
              <a:ext cx="812800" cy="267394"/>
            </a:xfrm>
            <a:prstGeom prst="rect">
              <a:avLst/>
            </a:prstGeom>
          </p:spPr>
          <p:txBody>
            <a:bodyPr lIns="50800" tIns="50800" rIns="50800" bIns="50800" rtlCol="0" anchor="ctr"/>
            <a:lstStyle/>
            <a:p>
              <a:pPr algn="ctr">
                <a:lnSpc>
                  <a:spcPts val="2659"/>
                </a:lnSpc>
              </a:pPr>
              <a:endParaRPr/>
            </a:p>
          </p:txBody>
        </p:sp>
      </p:grpSp>
      <p:grpSp>
        <p:nvGrpSpPr>
          <p:cNvPr id="92" name="Group 92"/>
          <p:cNvGrpSpPr/>
          <p:nvPr/>
        </p:nvGrpSpPr>
        <p:grpSpPr>
          <a:xfrm>
            <a:off x="1028700" y="7025142"/>
            <a:ext cx="1286049" cy="1641151"/>
            <a:chOff x="0" y="0"/>
            <a:chExt cx="172217" cy="219769"/>
          </a:xfrm>
        </p:grpSpPr>
        <p:sp>
          <p:nvSpPr>
            <p:cNvPr id="93" name="Freeform 93"/>
            <p:cNvSpPr/>
            <p:nvPr/>
          </p:nvSpPr>
          <p:spPr>
            <a:xfrm>
              <a:off x="0" y="0"/>
              <a:ext cx="172217" cy="219769"/>
            </a:xfrm>
            <a:custGeom>
              <a:avLst/>
              <a:gdLst/>
              <a:ahLst/>
              <a:cxnLst/>
              <a:rect l="l" t="t" r="r" b="b"/>
              <a:pathLst>
                <a:path w="172217" h="219769">
                  <a:moveTo>
                    <a:pt x="0" y="0"/>
                  </a:moveTo>
                  <a:lnTo>
                    <a:pt x="172217" y="0"/>
                  </a:lnTo>
                  <a:lnTo>
                    <a:pt x="172217" y="219769"/>
                  </a:lnTo>
                  <a:lnTo>
                    <a:pt x="0" y="219769"/>
                  </a:lnTo>
                  <a:close/>
                </a:path>
              </a:pathLst>
            </a:custGeom>
            <a:solidFill>
              <a:srgbClr val="0F4C5C"/>
            </a:solidFill>
          </p:spPr>
        </p:sp>
        <p:sp>
          <p:nvSpPr>
            <p:cNvPr id="94" name="TextBox 94"/>
            <p:cNvSpPr txBox="1"/>
            <p:nvPr/>
          </p:nvSpPr>
          <p:spPr>
            <a:xfrm>
              <a:off x="0" y="-47625"/>
              <a:ext cx="172217" cy="267394"/>
            </a:xfrm>
            <a:prstGeom prst="rect">
              <a:avLst/>
            </a:prstGeom>
          </p:spPr>
          <p:txBody>
            <a:bodyPr lIns="50800" tIns="50800" rIns="50800" bIns="50800" rtlCol="0" anchor="ctr"/>
            <a:lstStyle/>
            <a:p>
              <a:pPr algn="ctr">
                <a:lnSpc>
                  <a:spcPts val="2659"/>
                </a:lnSpc>
              </a:pPr>
              <a:endParaRPr/>
            </a:p>
          </p:txBody>
        </p:sp>
      </p:grpSp>
      <p:sp>
        <p:nvSpPr>
          <p:cNvPr id="95" name="Freeform 95"/>
          <p:cNvSpPr/>
          <p:nvPr/>
        </p:nvSpPr>
        <p:spPr>
          <a:xfrm>
            <a:off x="7026968" y="6890234"/>
            <a:ext cx="2323147" cy="2323148"/>
          </a:xfrm>
          <a:custGeom>
            <a:avLst/>
            <a:gdLst/>
            <a:ahLst/>
            <a:cxnLst/>
            <a:rect l="l" t="t" r="r" b="b"/>
            <a:pathLst>
              <a:path w="2323147" h="2323148">
                <a:moveTo>
                  <a:pt x="0" y="0"/>
                </a:moveTo>
                <a:lnTo>
                  <a:pt x="2323147" y="0"/>
                </a:lnTo>
                <a:lnTo>
                  <a:pt x="2323147" y="2323147"/>
                </a:lnTo>
                <a:lnTo>
                  <a:pt x="0" y="2323147"/>
                </a:lnTo>
                <a:lnTo>
                  <a:pt x="0" y="0"/>
                </a:lnTo>
                <a:close/>
              </a:path>
            </a:pathLst>
          </a:custGeom>
          <a:blipFill>
            <a:blip r:embed="rId3">
              <a:alphaModFix amt="35000"/>
              <a:extLst>
                <a:ext uri="{96DAC541-7B7A-43D3-8B79-37D633B846F1}">
                  <asvg:svgBlip xmlns:asvg="http://schemas.microsoft.com/office/drawing/2016/SVG/main" r:embed="rId8"/>
                </a:ext>
              </a:extLst>
            </a:blip>
            <a:stretch>
              <a:fillRect/>
            </a:stretch>
          </a:blipFill>
          <a:ln cap="sq">
            <a:noFill/>
            <a:prstDash val="solid"/>
            <a:miter/>
          </a:ln>
        </p:spPr>
      </p:sp>
      <p:grpSp>
        <p:nvGrpSpPr>
          <p:cNvPr id="96" name="Group 96"/>
          <p:cNvGrpSpPr/>
          <p:nvPr/>
        </p:nvGrpSpPr>
        <p:grpSpPr>
          <a:xfrm>
            <a:off x="7026968" y="6890234"/>
            <a:ext cx="1910967" cy="1910967"/>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4C5C"/>
            </a:solidFill>
          </p:spPr>
        </p:sp>
        <p:sp>
          <p:nvSpPr>
            <p:cNvPr id="98" name="TextBox 9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9" name="Freeform 99"/>
          <p:cNvSpPr/>
          <p:nvPr/>
        </p:nvSpPr>
        <p:spPr>
          <a:xfrm>
            <a:off x="9874553" y="7488530"/>
            <a:ext cx="861991" cy="714375"/>
          </a:xfrm>
          <a:custGeom>
            <a:avLst/>
            <a:gdLst/>
            <a:ahLst/>
            <a:cxnLst/>
            <a:rect l="l" t="t" r="r" b="b"/>
            <a:pathLst>
              <a:path w="861991" h="714375">
                <a:moveTo>
                  <a:pt x="0" y="0"/>
                </a:moveTo>
                <a:lnTo>
                  <a:pt x="861991" y="0"/>
                </a:lnTo>
                <a:lnTo>
                  <a:pt x="861991" y="714375"/>
                </a:lnTo>
                <a:lnTo>
                  <a:pt x="0" y="71437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0" name="Freeform 100"/>
          <p:cNvSpPr/>
          <p:nvPr/>
        </p:nvSpPr>
        <p:spPr>
          <a:xfrm>
            <a:off x="17473193" y="0"/>
            <a:ext cx="1629613" cy="2075941"/>
          </a:xfrm>
          <a:custGeom>
            <a:avLst/>
            <a:gdLst/>
            <a:ahLst/>
            <a:cxnLst/>
            <a:rect l="l" t="t" r="r" b="b"/>
            <a:pathLst>
              <a:path w="1629613" h="2075941">
                <a:moveTo>
                  <a:pt x="0" y="0"/>
                </a:moveTo>
                <a:lnTo>
                  <a:pt x="1629614" y="0"/>
                </a:lnTo>
                <a:lnTo>
                  <a:pt x="1629614" y="2075941"/>
                </a:lnTo>
                <a:lnTo>
                  <a:pt x="0" y="2075941"/>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a:ln cap="sq">
            <a:noFill/>
            <a:prstDash val="solid"/>
            <a:miter/>
          </a:ln>
        </p:spPr>
      </p:sp>
      <p:sp>
        <p:nvSpPr>
          <p:cNvPr id="101" name="Freeform 101"/>
          <p:cNvSpPr/>
          <p:nvPr/>
        </p:nvSpPr>
        <p:spPr>
          <a:xfrm>
            <a:off x="-1238128" y="377285"/>
            <a:ext cx="2057400" cy="1939100"/>
          </a:xfrm>
          <a:custGeom>
            <a:avLst/>
            <a:gdLst/>
            <a:ahLst/>
            <a:cxnLst/>
            <a:rect l="l" t="t" r="r" b="b"/>
            <a:pathLst>
              <a:path w="2057400" h="1939100">
                <a:moveTo>
                  <a:pt x="0" y="0"/>
                </a:moveTo>
                <a:lnTo>
                  <a:pt x="2057400" y="0"/>
                </a:lnTo>
                <a:lnTo>
                  <a:pt x="2057400" y="1939100"/>
                </a:lnTo>
                <a:lnTo>
                  <a:pt x="0" y="1939100"/>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a:ln cap="sq">
            <a:noFill/>
            <a:prstDash val="solid"/>
            <a:miter/>
          </a:ln>
        </p:spPr>
      </p:sp>
      <p:sp>
        <p:nvSpPr>
          <p:cNvPr id="102" name="Freeform 102"/>
          <p:cNvSpPr/>
          <p:nvPr/>
        </p:nvSpPr>
        <p:spPr>
          <a:xfrm>
            <a:off x="14430253" y="9077426"/>
            <a:ext cx="4901753" cy="1905556"/>
          </a:xfrm>
          <a:custGeom>
            <a:avLst/>
            <a:gdLst/>
            <a:ahLst/>
            <a:cxnLst/>
            <a:rect l="l" t="t" r="r" b="b"/>
            <a:pathLst>
              <a:path w="4901753" h="1905556">
                <a:moveTo>
                  <a:pt x="0" y="0"/>
                </a:moveTo>
                <a:lnTo>
                  <a:pt x="4901753" y="0"/>
                </a:lnTo>
                <a:lnTo>
                  <a:pt x="4901753" y="1905557"/>
                </a:lnTo>
                <a:lnTo>
                  <a:pt x="0" y="1905557"/>
                </a:lnTo>
                <a:lnTo>
                  <a:pt x="0" y="0"/>
                </a:lnTo>
                <a:close/>
              </a:path>
            </a:pathLst>
          </a:custGeom>
          <a:blipFill>
            <a:blip r:embed="rId15">
              <a:alphaModFix amt="30000"/>
              <a:extLst>
                <a:ext uri="{96DAC541-7B7A-43D3-8B79-37D633B846F1}">
                  <asvg:svgBlip xmlns:asvg="http://schemas.microsoft.com/office/drawing/2016/SVG/main" r:embed="rId16"/>
                </a:ext>
              </a:extLst>
            </a:blip>
            <a:stretch>
              <a:fillRect/>
            </a:stretch>
          </a:blipFill>
          <a:ln cap="sq">
            <a:noFill/>
            <a:prstDash val="solid"/>
            <a:miter/>
          </a:ln>
        </p:spPr>
      </p:sp>
      <p:sp>
        <p:nvSpPr>
          <p:cNvPr id="103" name="Freeform 103"/>
          <p:cNvSpPr/>
          <p:nvPr/>
        </p:nvSpPr>
        <p:spPr>
          <a:xfrm>
            <a:off x="-4895728" y="9213381"/>
            <a:ext cx="7315200" cy="2459736"/>
          </a:xfrm>
          <a:custGeom>
            <a:avLst/>
            <a:gdLst/>
            <a:ahLst/>
            <a:cxnLst/>
            <a:rect l="l" t="t" r="r" b="b"/>
            <a:pathLst>
              <a:path w="7315200" h="2459736">
                <a:moveTo>
                  <a:pt x="0" y="0"/>
                </a:moveTo>
                <a:lnTo>
                  <a:pt x="7315200" y="0"/>
                </a:lnTo>
                <a:lnTo>
                  <a:pt x="7315200" y="2459736"/>
                </a:lnTo>
                <a:lnTo>
                  <a:pt x="0" y="2459736"/>
                </a:lnTo>
                <a:lnTo>
                  <a:pt x="0" y="0"/>
                </a:lnTo>
                <a:close/>
              </a:path>
            </a:pathLst>
          </a:custGeom>
          <a:blipFill>
            <a:blip r:embed="rId17">
              <a:alphaModFix amt="30000"/>
              <a:extLst>
                <a:ext uri="{96DAC541-7B7A-43D3-8B79-37D633B846F1}">
                  <asvg:svgBlip xmlns:asvg="http://schemas.microsoft.com/office/drawing/2016/SVG/main" r:embed="rId18"/>
                </a:ext>
              </a:extLst>
            </a:blip>
            <a:stretch>
              <a:fillRect/>
            </a:stretch>
          </a:blipFill>
          <a:ln cap="sq">
            <a:noFill/>
            <a:prstDash val="solid"/>
            <a:miter/>
          </a:ln>
        </p:spPr>
      </p:sp>
      <p:sp>
        <p:nvSpPr>
          <p:cNvPr id="104" name="Freeform 104"/>
          <p:cNvSpPr/>
          <p:nvPr/>
        </p:nvSpPr>
        <p:spPr>
          <a:xfrm>
            <a:off x="7601959" y="2978816"/>
            <a:ext cx="844049" cy="913720"/>
          </a:xfrm>
          <a:custGeom>
            <a:avLst/>
            <a:gdLst/>
            <a:ahLst/>
            <a:cxnLst/>
            <a:rect l="l" t="t" r="r" b="b"/>
            <a:pathLst>
              <a:path w="844049" h="913720">
                <a:moveTo>
                  <a:pt x="0" y="0"/>
                </a:moveTo>
                <a:lnTo>
                  <a:pt x="844048" y="0"/>
                </a:lnTo>
                <a:lnTo>
                  <a:pt x="844048" y="913720"/>
                </a:lnTo>
                <a:lnTo>
                  <a:pt x="0" y="91372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05" name="Freeform 105"/>
          <p:cNvSpPr/>
          <p:nvPr/>
        </p:nvSpPr>
        <p:spPr>
          <a:xfrm>
            <a:off x="9817901" y="2924461"/>
            <a:ext cx="1006231" cy="1006231"/>
          </a:xfrm>
          <a:custGeom>
            <a:avLst/>
            <a:gdLst/>
            <a:ahLst/>
            <a:cxnLst/>
            <a:rect l="l" t="t" r="r" b="b"/>
            <a:pathLst>
              <a:path w="1006231" h="1006231">
                <a:moveTo>
                  <a:pt x="0" y="0"/>
                </a:moveTo>
                <a:lnTo>
                  <a:pt x="1006232" y="0"/>
                </a:lnTo>
                <a:lnTo>
                  <a:pt x="1006232" y="1006232"/>
                </a:lnTo>
                <a:lnTo>
                  <a:pt x="0" y="1006232"/>
                </a:lnTo>
                <a:lnTo>
                  <a:pt x="0" y="0"/>
                </a:lnTo>
                <a:close/>
              </a:path>
            </a:pathLst>
          </a:custGeom>
          <a:blipFill>
            <a:blip r:embed="rId21"/>
            <a:stretch>
              <a:fillRect/>
            </a:stretch>
          </a:blipFill>
        </p:spPr>
      </p:sp>
      <p:sp>
        <p:nvSpPr>
          <p:cNvPr id="106" name="Freeform 106"/>
          <p:cNvSpPr/>
          <p:nvPr/>
        </p:nvSpPr>
        <p:spPr>
          <a:xfrm>
            <a:off x="7326500" y="5312974"/>
            <a:ext cx="1330954" cy="723706"/>
          </a:xfrm>
          <a:custGeom>
            <a:avLst/>
            <a:gdLst/>
            <a:ahLst/>
            <a:cxnLst/>
            <a:rect l="l" t="t" r="r" b="b"/>
            <a:pathLst>
              <a:path w="1330954" h="723706">
                <a:moveTo>
                  <a:pt x="0" y="0"/>
                </a:moveTo>
                <a:lnTo>
                  <a:pt x="1330953" y="0"/>
                </a:lnTo>
                <a:lnTo>
                  <a:pt x="1330953" y="723706"/>
                </a:lnTo>
                <a:lnTo>
                  <a:pt x="0" y="72370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07" name="Freeform 107"/>
          <p:cNvSpPr/>
          <p:nvPr/>
        </p:nvSpPr>
        <p:spPr>
          <a:xfrm>
            <a:off x="9730431" y="5011536"/>
            <a:ext cx="1181171" cy="1181171"/>
          </a:xfrm>
          <a:custGeom>
            <a:avLst/>
            <a:gdLst/>
            <a:ahLst/>
            <a:cxnLst/>
            <a:rect l="l" t="t" r="r" b="b"/>
            <a:pathLst>
              <a:path w="1181171" h="1181171">
                <a:moveTo>
                  <a:pt x="0" y="0"/>
                </a:moveTo>
                <a:lnTo>
                  <a:pt x="1181172" y="0"/>
                </a:lnTo>
                <a:lnTo>
                  <a:pt x="1181172" y="1181171"/>
                </a:lnTo>
                <a:lnTo>
                  <a:pt x="0" y="118117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08" name="Freeform 108"/>
          <p:cNvSpPr/>
          <p:nvPr/>
        </p:nvSpPr>
        <p:spPr>
          <a:xfrm>
            <a:off x="7573489" y="7281091"/>
            <a:ext cx="817925" cy="1112823"/>
          </a:xfrm>
          <a:custGeom>
            <a:avLst/>
            <a:gdLst/>
            <a:ahLst/>
            <a:cxnLst/>
            <a:rect l="l" t="t" r="r" b="b"/>
            <a:pathLst>
              <a:path w="817925" h="1112823">
                <a:moveTo>
                  <a:pt x="0" y="0"/>
                </a:moveTo>
                <a:lnTo>
                  <a:pt x="817925" y="0"/>
                </a:lnTo>
                <a:lnTo>
                  <a:pt x="817925" y="1112823"/>
                </a:lnTo>
                <a:lnTo>
                  <a:pt x="0" y="111282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09" name="TextBox 109"/>
          <p:cNvSpPr txBox="1"/>
          <p:nvPr/>
        </p:nvSpPr>
        <p:spPr>
          <a:xfrm>
            <a:off x="3857747" y="94297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OUR PRODUCT</a:t>
            </a:r>
          </a:p>
        </p:txBody>
      </p:sp>
      <p:sp>
        <p:nvSpPr>
          <p:cNvPr id="110" name="TextBox 110"/>
          <p:cNvSpPr txBox="1"/>
          <p:nvPr/>
        </p:nvSpPr>
        <p:spPr>
          <a:xfrm>
            <a:off x="2439020" y="2733961"/>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Keeps food fresh:</a:t>
            </a:r>
          </a:p>
        </p:txBody>
      </p:sp>
      <p:sp>
        <p:nvSpPr>
          <p:cNvPr id="111" name="TextBox 111"/>
          <p:cNvSpPr txBox="1"/>
          <p:nvPr/>
        </p:nvSpPr>
        <p:spPr>
          <a:xfrm>
            <a:off x="2439020" y="4941499"/>
            <a:ext cx="4083123" cy="371475"/>
          </a:xfrm>
          <a:prstGeom prst="rect">
            <a:avLst/>
          </a:prstGeom>
        </p:spPr>
        <p:txBody>
          <a:bodyPr lIns="0" tIns="0" rIns="0" bIns="0" rtlCol="0" anchor="t">
            <a:spAutoFit/>
          </a:bodyPr>
          <a:lstStyle/>
          <a:p>
            <a:pPr algn="l">
              <a:lnSpc>
                <a:spcPts val="2879"/>
              </a:lnSpc>
            </a:pPr>
            <a:r>
              <a:rPr lang="en-US" sz="2400" b="1">
                <a:solidFill>
                  <a:srgbClr val="000000"/>
                </a:solidFill>
                <a:latin typeface="Roboto Bold"/>
                <a:ea typeface="Roboto Bold"/>
                <a:cs typeface="Roboto Bold"/>
                <a:sym typeface="Roboto Bold"/>
              </a:rPr>
              <a:t>Easy for everyone:</a:t>
            </a:r>
          </a:p>
        </p:txBody>
      </p:sp>
      <p:sp>
        <p:nvSpPr>
          <p:cNvPr id="112" name="TextBox 112"/>
          <p:cNvSpPr txBox="1"/>
          <p:nvPr/>
        </p:nvSpPr>
        <p:spPr>
          <a:xfrm>
            <a:off x="2439020" y="3192789"/>
            <a:ext cx="4273623" cy="944880"/>
          </a:xfrm>
          <a:prstGeom prst="rect">
            <a:avLst/>
          </a:prstGeom>
        </p:spPr>
        <p:txBody>
          <a:bodyPr lIns="0" tIns="0" rIns="0" bIns="0" rtlCol="0" anchor="t">
            <a:spAutoFit/>
          </a:bodyPr>
          <a:lstStyle/>
          <a:p>
            <a:pPr algn="l">
              <a:lnSpc>
                <a:spcPts val="2520"/>
              </a:lnSpc>
            </a:pPr>
            <a:r>
              <a:rPr lang="en-US" sz="1800">
                <a:solidFill>
                  <a:srgbClr val="000000">
                    <a:alpha val="74902"/>
                  </a:srgbClr>
                </a:solidFill>
                <a:latin typeface="Roboto"/>
                <a:ea typeface="Roboto"/>
                <a:cs typeface="Roboto"/>
                <a:sym typeface="Roboto"/>
              </a:rPr>
              <a:t>Our small sensor kit tracks temperature &amp; humidity inside trucks or storage rooms in real time.</a:t>
            </a:r>
          </a:p>
        </p:txBody>
      </p:sp>
      <p:sp>
        <p:nvSpPr>
          <p:cNvPr id="113" name="TextBox 113"/>
          <p:cNvSpPr txBox="1"/>
          <p:nvPr/>
        </p:nvSpPr>
        <p:spPr>
          <a:xfrm>
            <a:off x="2439020" y="5389174"/>
            <a:ext cx="4083123" cy="630555"/>
          </a:xfrm>
          <a:prstGeom prst="rect">
            <a:avLst/>
          </a:prstGeom>
        </p:spPr>
        <p:txBody>
          <a:bodyPr lIns="0" tIns="0" rIns="0" bIns="0" rtlCol="0" anchor="t">
            <a:spAutoFit/>
          </a:bodyPr>
          <a:lstStyle/>
          <a:p>
            <a:pPr marL="0" lvl="0" indent="0" algn="l">
              <a:lnSpc>
                <a:spcPts val="2520"/>
              </a:lnSpc>
              <a:spcBef>
                <a:spcPct val="0"/>
              </a:spcBef>
            </a:pPr>
            <a:r>
              <a:rPr lang="en-US" sz="1800" u="none" strike="noStrike">
                <a:solidFill>
                  <a:srgbClr val="000000">
                    <a:alpha val="74902"/>
                  </a:srgbClr>
                </a:solidFill>
                <a:latin typeface="Roboto"/>
                <a:ea typeface="Roboto"/>
                <a:cs typeface="Roboto"/>
                <a:sym typeface="Roboto"/>
              </a:rPr>
              <a:t>All data shown on a simple mobile app/dashboard — no tech skills needed.</a:t>
            </a:r>
          </a:p>
        </p:txBody>
      </p:sp>
      <p:sp>
        <p:nvSpPr>
          <p:cNvPr id="114" name="TextBox 114"/>
          <p:cNvSpPr txBox="1"/>
          <p:nvPr/>
        </p:nvSpPr>
        <p:spPr>
          <a:xfrm>
            <a:off x="1183274" y="3105436"/>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01</a:t>
            </a:r>
          </a:p>
        </p:txBody>
      </p:sp>
      <p:sp>
        <p:nvSpPr>
          <p:cNvPr id="115" name="TextBox 115"/>
          <p:cNvSpPr txBox="1"/>
          <p:nvPr/>
        </p:nvSpPr>
        <p:spPr>
          <a:xfrm>
            <a:off x="16127825" y="3105436"/>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02</a:t>
            </a:r>
          </a:p>
        </p:txBody>
      </p:sp>
      <p:sp>
        <p:nvSpPr>
          <p:cNvPr id="116" name="TextBox 116"/>
          <p:cNvSpPr txBox="1"/>
          <p:nvPr/>
        </p:nvSpPr>
        <p:spPr>
          <a:xfrm>
            <a:off x="16127825" y="5293375"/>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04</a:t>
            </a:r>
          </a:p>
        </p:txBody>
      </p:sp>
      <p:sp>
        <p:nvSpPr>
          <p:cNvPr id="117" name="TextBox 117"/>
          <p:cNvSpPr txBox="1"/>
          <p:nvPr/>
        </p:nvSpPr>
        <p:spPr>
          <a:xfrm>
            <a:off x="16127825" y="7536971"/>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06</a:t>
            </a:r>
          </a:p>
        </p:txBody>
      </p:sp>
      <p:sp>
        <p:nvSpPr>
          <p:cNvPr id="118" name="TextBox 118"/>
          <p:cNvSpPr txBox="1"/>
          <p:nvPr/>
        </p:nvSpPr>
        <p:spPr>
          <a:xfrm>
            <a:off x="1183274" y="5321204"/>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03</a:t>
            </a:r>
          </a:p>
        </p:txBody>
      </p:sp>
      <p:sp>
        <p:nvSpPr>
          <p:cNvPr id="119" name="TextBox 119"/>
          <p:cNvSpPr txBox="1"/>
          <p:nvPr/>
        </p:nvSpPr>
        <p:spPr>
          <a:xfrm>
            <a:off x="2439020" y="7138549"/>
            <a:ext cx="4083123" cy="371475"/>
          </a:xfrm>
          <a:prstGeom prst="rect">
            <a:avLst/>
          </a:prstGeom>
        </p:spPr>
        <p:txBody>
          <a:bodyPr lIns="0" tIns="0" rIns="0" bIns="0" rtlCol="0" anchor="t">
            <a:spAutoFit/>
          </a:bodyPr>
          <a:lstStyle/>
          <a:p>
            <a:pPr algn="l">
              <a:lnSpc>
                <a:spcPts val="2879"/>
              </a:lnSpc>
            </a:pPr>
            <a:r>
              <a:rPr lang="en-US" sz="2400" b="1" dirty="0">
                <a:solidFill>
                  <a:srgbClr val="000000"/>
                </a:solidFill>
                <a:latin typeface="Roboto Bold"/>
                <a:ea typeface="Roboto Bold"/>
                <a:cs typeface="Roboto Bold"/>
                <a:sym typeface="Roboto Bold"/>
              </a:rPr>
              <a:t>Saves money &amp; builds trust:</a:t>
            </a:r>
          </a:p>
        </p:txBody>
      </p:sp>
      <p:sp>
        <p:nvSpPr>
          <p:cNvPr id="120" name="TextBox 120"/>
          <p:cNvSpPr txBox="1"/>
          <p:nvPr/>
        </p:nvSpPr>
        <p:spPr>
          <a:xfrm>
            <a:off x="2458070" y="7605274"/>
            <a:ext cx="4083123" cy="944880"/>
          </a:xfrm>
          <a:prstGeom prst="rect">
            <a:avLst/>
          </a:prstGeom>
        </p:spPr>
        <p:txBody>
          <a:bodyPr lIns="0" tIns="0" rIns="0" bIns="0" rtlCol="0" anchor="t">
            <a:spAutoFit/>
          </a:bodyPr>
          <a:lstStyle/>
          <a:p>
            <a:pPr marL="0" lvl="0" indent="0" algn="l">
              <a:lnSpc>
                <a:spcPts val="2520"/>
              </a:lnSpc>
              <a:spcBef>
                <a:spcPct val="0"/>
              </a:spcBef>
            </a:pPr>
            <a:r>
              <a:rPr lang="en-US" sz="1800" u="none" strike="noStrike" dirty="0">
                <a:solidFill>
                  <a:srgbClr val="000000">
                    <a:alpha val="74902"/>
                  </a:srgbClr>
                </a:solidFill>
                <a:latin typeface="Roboto"/>
                <a:ea typeface="Roboto"/>
                <a:cs typeface="Roboto"/>
                <a:sym typeface="Roboto"/>
              </a:rPr>
              <a:t> Less waste = lower costs,</a:t>
            </a:r>
          </a:p>
          <a:p>
            <a:pPr marL="0" lvl="0" indent="0" algn="l">
              <a:lnSpc>
                <a:spcPts val="2520"/>
              </a:lnSpc>
              <a:spcBef>
                <a:spcPct val="0"/>
              </a:spcBef>
            </a:pPr>
            <a:r>
              <a:rPr lang="en-US" sz="1800" u="none" strike="noStrike" dirty="0">
                <a:solidFill>
                  <a:srgbClr val="000000">
                    <a:alpha val="74902"/>
                  </a:srgbClr>
                </a:solidFill>
                <a:latin typeface="Roboto"/>
                <a:ea typeface="Roboto"/>
                <a:cs typeface="Roboto"/>
                <a:sym typeface="Roboto"/>
              </a:rPr>
              <a:t> better quality = happier customers &amp;   stronger brand.</a:t>
            </a:r>
          </a:p>
        </p:txBody>
      </p:sp>
      <p:sp>
        <p:nvSpPr>
          <p:cNvPr id="121" name="TextBox 121"/>
          <p:cNvSpPr txBox="1"/>
          <p:nvPr/>
        </p:nvSpPr>
        <p:spPr>
          <a:xfrm>
            <a:off x="1183274" y="7536971"/>
            <a:ext cx="976901" cy="541292"/>
          </a:xfrm>
          <a:prstGeom prst="rect">
            <a:avLst/>
          </a:prstGeom>
        </p:spPr>
        <p:txBody>
          <a:bodyPr lIns="0" tIns="0" rIns="0" bIns="0" rtlCol="0" anchor="t">
            <a:spAutoFit/>
          </a:bodyPr>
          <a:lstStyle/>
          <a:p>
            <a:pPr algn="ctr">
              <a:lnSpc>
                <a:spcPts val="4363"/>
              </a:lnSpc>
            </a:pPr>
            <a:r>
              <a:rPr lang="en-US" sz="3116">
                <a:solidFill>
                  <a:srgbClr val="FFFFFF"/>
                </a:solidFill>
                <a:latin typeface="Roboto"/>
                <a:ea typeface="Roboto"/>
                <a:cs typeface="Roboto"/>
                <a:sym typeface="Roboto"/>
              </a:rPr>
              <a:t>05</a:t>
            </a:r>
          </a:p>
        </p:txBody>
      </p:sp>
      <p:sp>
        <p:nvSpPr>
          <p:cNvPr id="122" name="TextBox 122"/>
          <p:cNvSpPr txBox="1"/>
          <p:nvPr/>
        </p:nvSpPr>
        <p:spPr>
          <a:xfrm>
            <a:off x="11613457" y="2733961"/>
            <a:ext cx="4083123" cy="371475"/>
          </a:xfrm>
          <a:prstGeom prst="rect">
            <a:avLst/>
          </a:prstGeom>
        </p:spPr>
        <p:txBody>
          <a:bodyPr lIns="0" tIns="0" rIns="0" bIns="0" rtlCol="0" anchor="t">
            <a:spAutoFit/>
          </a:bodyPr>
          <a:lstStyle/>
          <a:p>
            <a:pPr algn="r">
              <a:lnSpc>
                <a:spcPts val="2879"/>
              </a:lnSpc>
            </a:pPr>
            <a:r>
              <a:rPr lang="en-US" sz="2400" b="1">
                <a:solidFill>
                  <a:srgbClr val="000000"/>
                </a:solidFill>
                <a:latin typeface="Roboto Bold"/>
                <a:ea typeface="Roboto Bold"/>
                <a:cs typeface="Roboto Bold"/>
                <a:sym typeface="Roboto Bold"/>
              </a:rPr>
              <a:t>Stops losses:</a:t>
            </a:r>
          </a:p>
        </p:txBody>
      </p:sp>
      <p:sp>
        <p:nvSpPr>
          <p:cNvPr id="123" name="TextBox 123"/>
          <p:cNvSpPr txBox="1"/>
          <p:nvPr/>
        </p:nvSpPr>
        <p:spPr>
          <a:xfrm>
            <a:off x="11613457" y="5025929"/>
            <a:ext cx="4083123" cy="371475"/>
          </a:xfrm>
          <a:prstGeom prst="rect">
            <a:avLst/>
          </a:prstGeom>
        </p:spPr>
        <p:txBody>
          <a:bodyPr lIns="0" tIns="0" rIns="0" bIns="0" rtlCol="0" anchor="t">
            <a:spAutoFit/>
          </a:bodyPr>
          <a:lstStyle/>
          <a:p>
            <a:pPr algn="r">
              <a:lnSpc>
                <a:spcPts val="2879"/>
              </a:lnSpc>
            </a:pPr>
            <a:r>
              <a:rPr lang="en-US" sz="2400" b="1">
                <a:solidFill>
                  <a:srgbClr val="000000"/>
                </a:solidFill>
                <a:latin typeface="Roboto Bold"/>
                <a:ea typeface="Roboto Bold"/>
                <a:cs typeface="Roboto Bold"/>
                <a:sym typeface="Roboto Bold"/>
              </a:rPr>
              <a:t>Connects all parties:</a:t>
            </a:r>
          </a:p>
        </p:txBody>
      </p:sp>
      <p:sp>
        <p:nvSpPr>
          <p:cNvPr id="124" name="TextBox 124"/>
          <p:cNvSpPr txBox="1"/>
          <p:nvPr/>
        </p:nvSpPr>
        <p:spPr>
          <a:xfrm>
            <a:off x="11705470" y="3150476"/>
            <a:ext cx="4083123" cy="944880"/>
          </a:xfrm>
          <a:prstGeom prst="rect">
            <a:avLst/>
          </a:prstGeom>
        </p:spPr>
        <p:txBody>
          <a:bodyPr lIns="0" tIns="0" rIns="0" bIns="0" rtlCol="0" anchor="t">
            <a:spAutoFit/>
          </a:bodyPr>
          <a:lstStyle/>
          <a:p>
            <a:pPr marL="0" lvl="0" indent="0" algn="r">
              <a:lnSpc>
                <a:spcPts val="2520"/>
              </a:lnSpc>
              <a:spcBef>
                <a:spcPct val="0"/>
              </a:spcBef>
            </a:pPr>
            <a:r>
              <a:rPr lang="en-US" sz="1800" u="none" strike="noStrike">
                <a:solidFill>
                  <a:srgbClr val="000000">
                    <a:alpha val="74902"/>
                  </a:srgbClr>
                </a:solidFill>
                <a:latin typeface="Roboto"/>
                <a:ea typeface="Roboto"/>
                <a:cs typeface="Roboto"/>
                <a:sym typeface="Roboto"/>
              </a:rPr>
              <a:t>If conditions go wrong, alerts go instantly to drivers &amp; managers to fix it before spoilage.</a:t>
            </a:r>
          </a:p>
        </p:txBody>
      </p:sp>
      <p:sp>
        <p:nvSpPr>
          <p:cNvPr id="125" name="TextBox 125"/>
          <p:cNvSpPr txBox="1"/>
          <p:nvPr/>
        </p:nvSpPr>
        <p:spPr>
          <a:xfrm>
            <a:off x="11613457" y="5554496"/>
            <a:ext cx="4083123" cy="630555"/>
          </a:xfrm>
          <a:prstGeom prst="rect">
            <a:avLst/>
          </a:prstGeom>
        </p:spPr>
        <p:txBody>
          <a:bodyPr lIns="0" tIns="0" rIns="0" bIns="0" rtlCol="0" anchor="t">
            <a:spAutoFit/>
          </a:bodyPr>
          <a:lstStyle/>
          <a:p>
            <a:pPr marL="0" lvl="0" indent="0" algn="l">
              <a:lnSpc>
                <a:spcPts val="2520"/>
              </a:lnSpc>
              <a:spcBef>
                <a:spcPct val="0"/>
              </a:spcBef>
            </a:pPr>
            <a:r>
              <a:rPr lang="en-US" sz="1800" u="none" strike="noStrike">
                <a:solidFill>
                  <a:srgbClr val="000000">
                    <a:alpha val="74902"/>
                  </a:srgbClr>
                </a:solidFill>
                <a:latin typeface="Roboto"/>
                <a:ea typeface="Roboto"/>
                <a:cs typeface="Roboto"/>
                <a:sym typeface="Roboto"/>
              </a:rPr>
              <a:t>Driver, vendor &amp; customer see the same information, reducing disputes &amp; delays.</a:t>
            </a:r>
          </a:p>
        </p:txBody>
      </p:sp>
      <p:grpSp>
        <p:nvGrpSpPr>
          <p:cNvPr id="126" name="Group 126"/>
          <p:cNvGrpSpPr/>
          <p:nvPr/>
        </p:nvGrpSpPr>
        <p:grpSpPr>
          <a:xfrm>
            <a:off x="0" y="0"/>
            <a:ext cx="1687079" cy="1687079"/>
            <a:chOff x="0" y="0"/>
            <a:chExt cx="2249439" cy="2249439"/>
          </a:xfrm>
        </p:grpSpPr>
        <p:sp>
          <p:nvSpPr>
            <p:cNvPr id="127" name="Freeform 127"/>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28"/>
              <a:stretch>
                <a:fillRect/>
              </a:stretch>
            </a:blipFill>
          </p:spPr>
        </p:sp>
      </p:grpSp>
      <p:sp>
        <p:nvSpPr>
          <p:cNvPr id="128" name="TextBox 119">
            <a:extLst>
              <a:ext uri="{FF2B5EF4-FFF2-40B4-BE49-F238E27FC236}">
                <a16:creationId xmlns:a16="http://schemas.microsoft.com/office/drawing/2014/main" id="{5E263EB4-C59A-F9EA-5F76-E820A235297D}"/>
              </a:ext>
            </a:extLst>
          </p:cNvPr>
          <p:cNvSpPr txBox="1"/>
          <p:nvPr/>
        </p:nvSpPr>
        <p:spPr>
          <a:xfrm>
            <a:off x="11260982" y="7138548"/>
            <a:ext cx="4083123" cy="355867"/>
          </a:xfrm>
          <a:prstGeom prst="rect">
            <a:avLst/>
          </a:prstGeom>
        </p:spPr>
        <p:txBody>
          <a:bodyPr lIns="0" tIns="0" rIns="0" bIns="0" rtlCol="0" anchor="t">
            <a:spAutoFit/>
          </a:bodyPr>
          <a:lstStyle/>
          <a:p>
            <a:pPr algn="r">
              <a:lnSpc>
                <a:spcPts val="2879"/>
              </a:lnSpc>
            </a:pPr>
            <a:r>
              <a:rPr lang="en-US" sz="2400" b="1" dirty="0">
                <a:solidFill>
                  <a:srgbClr val="000000"/>
                </a:solidFill>
                <a:latin typeface="Roboto Bold"/>
                <a:ea typeface="Roboto Bold"/>
                <a:cs typeface="Roboto Bold"/>
                <a:sym typeface="Roboto Bold"/>
              </a:rPr>
              <a:t>SDG Goals:</a:t>
            </a:r>
          </a:p>
        </p:txBody>
      </p:sp>
      <p:sp>
        <p:nvSpPr>
          <p:cNvPr id="129" name="TextBox 120">
            <a:extLst>
              <a:ext uri="{FF2B5EF4-FFF2-40B4-BE49-F238E27FC236}">
                <a16:creationId xmlns:a16="http://schemas.microsoft.com/office/drawing/2014/main" id="{D0DAB1BB-B604-EA3D-72EB-497EBD5D030F}"/>
              </a:ext>
            </a:extLst>
          </p:cNvPr>
          <p:cNvSpPr txBox="1"/>
          <p:nvPr/>
        </p:nvSpPr>
        <p:spPr>
          <a:xfrm>
            <a:off x="11673211" y="7536971"/>
            <a:ext cx="4328789" cy="1901161"/>
          </a:xfrm>
          <a:prstGeom prst="rect">
            <a:avLst/>
          </a:prstGeom>
        </p:spPr>
        <p:txBody>
          <a:bodyPr wrap="square" lIns="0" tIns="0" rIns="0" bIns="0" rtlCol="0" anchor="t">
            <a:spAutoFit/>
          </a:bodyPr>
          <a:lstStyle/>
          <a:p>
            <a:pPr marL="0" lvl="0" indent="0">
              <a:lnSpc>
                <a:spcPts val="2520"/>
              </a:lnSpc>
              <a:spcBef>
                <a:spcPct val="0"/>
              </a:spcBef>
            </a:pPr>
            <a:r>
              <a:rPr lang="en-IN" dirty="0">
                <a:solidFill>
                  <a:srgbClr val="000000">
                    <a:alpha val="74902"/>
                  </a:srgbClr>
                </a:solidFill>
                <a:latin typeface="Roboto"/>
                <a:ea typeface="Roboto"/>
                <a:cs typeface="Roboto"/>
                <a:sym typeface="Roboto"/>
              </a:rPr>
              <a:t>SDG-2:  Zero Hunger </a:t>
            </a:r>
          </a:p>
          <a:p>
            <a:pPr>
              <a:lnSpc>
                <a:spcPts val="2520"/>
              </a:lnSpc>
              <a:spcBef>
                <a:spcPct val="0"/>
              </a:spcBef>
            </a:pPr>
            <a:r>
              <a:rPr lang="en-US" dirty="0">
                <a:solidFill>
                  <a:srgbClr val="000000">
                    <a:alpha val="74902"/>
                  </a:srgbClr>
                </a:solidFill>
                <a:latin typeface="Roboto"/>
                <a:ea typeface="Roboto"/>
                <a:cs typeface="Roboto"/>
                <a:sym typeface="Roboto"/>
              </a:rPr>
              <a:t>SDG -9: Industry Innovation and                                            </a:t>
            </a:r>
            <a:r>
              <a:rPr lang="en-IN" dirty="0">
                <a:solidFill>
                  <a:srgbClr val="000000">
                    <a:alpha val="74902"/>
                  </a:srgbClr>
                </a:solidFill>
                <a:latin typeface="Roboto"/>
                <a:ea typeface="Roboto"/>
                <a:cs typeface="Roboto"/>
                <a:sym typeface="Roboto"/>
              </a:rPr>
              <a:t>infrastructure</a:t>
            </a:r>
          </a:p>
          <a:p>
            <a:pPr marL="0" lvl="0" indent="0">
              <a:lnSpc>
                <a:spcPts val="2520"/>
              </a:lnSpc>
              <a:spcBef>
                <a:spcPct val="0"/>
              </a:spcBef>
            </a:pPr>
            <a:endParaRPr lang="en-US" sz="1800" u="none" strike="noStrike" dirty="0">
              <a:solidFill>
                <a:srgbClr val="000000">
                  <a:alpha val="74902"/>
                </a:srgbClr>
              </a:solidFill>
              <a:latin typeface="Roboto"/>
              <a:ea typeface="Roboto"/>
              <a:cs typeface="Roboto"/>
              <a:sym typeface="Roboto"/>
            </a:endParaRPr>
          </a:p>
          <a:p>
            <a:pPr marL="0" lvl="0" indent="0" algn="r">
              <a:lnSpc>
                <a:spcPts val="2520"/>
              </a:lnSpc>
              <a:spcBef>
                <a:spcPct val="0"/>
              </a:spcBef>
            </a:pPr>
            <a:r>
              <a:rPr lang="en-US" sz="1800" u="none" strike="noStrike" dirty="0">
                <a:solidFill>
                  <a:srgbClr val="000000">
                    <a:alpha val="74902"/>
                  </a:srgbClr>
                </a:solidFill>
                <a:latin typeface="Roboto"/>
                <a:ea typeface="Roboto"/>
                <a:cs typeface="Roboto"/>
                <a:sym typeface="Roboto"/>
              </a:rPr>
              <a:t> </a:t>
            </a:r>
          </a:p>
          <a:p>
            <a:pPr marL="0" lvl="0" indent="0" algn="r">
              <a:lnSpc>
                <a:spcPts val="2520"/>
              </a:lnSpc>
              <a:spcBef>
                <a:spcPct val="0"/>
              </a:spcBef>
            </a:pPr>
            <a:r>
              <a:rPr lang="en-US" sz="1800" u="none" strike="noStrike" dirty="0">
                <a:solidFill>
                  <a:srgbClr val="000000">
                    <a:alpha val="74902"/>
                  </a:srgbClr>
                </a:solidFill>
                <a:latin typeface="Roboto"/>
                <a:ea typeface="Roboto"/>
                <a:cs typeface="Roboto"/>
                <a:sym typeface="Roboto"/>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15047" y="5642812"/>
            <a:ext cx="0" cy="941896"/>
          </a:xfrm>
          <a:prstGeom prst="line">
            <a:avLst/>
          </a:prstGeom>
          <a:ln w="38100" cap="flat">
            <a:solidFill>
              <a:srgbClr val="000000"/>
            </a:solidFill>
            <a:prstDash val="sysDash"/>
            <a:headEnd type="none" w="sm" len="sm"/>
            <a:tailEnd type="none" w="sm" len="sm"/>
          </a:ln>
        </p:spPr>
      </p:sp>
      <p:sp>
        <p:nvSpPr>
          <p:cNvPr id="3" name="AutoShape 3"/>
          <p:cNvSpPr/>
          <p:nvPr/>
        </p:nvSpPr>
        <p:spPr>
          <a:xfrm flipV="1">
            <a:off x="2496360" y="6610728"/>
            <a:ext cx="13295279" cy="0"/>
          </a:xfrm>
          <a:prstGeom prst="line">
            <a:avLst/>
          </a:prstGeom>
          <a:ln w="38100" cap="flat">
            <a:solidFill>
              <a:srgbClr val="000000"/>
            </a:solidFill>
            <a:prstDash val="sysDash"/>
            <a:headEnd type="none" w="sm" len="sm"/>
            <a:tailEnd type="none" w="sm" len="sm"/>
          </a:ln>
        </p:spPr>
      </p:sp>
      <p:sp>
        <p:nvSpPr>
          <p:cNvPr id="4" name="AutoShape 4"/>
          <p:cNvSpPr/>
          <p:nvPr/>
        </p:nvSpPr>
        <p:spPr>
          <a:xfrm>
            <a:off x="5829524" y="5701739"/>
            <a:ext cx="0" cy="941896"/>
          </a:xfrm>
          <a:prstGeom prst="line">
            <a:avLst/>
          </a:prstGeom>
          <a:ln w="38100" cap="flat">
            <a:solidFill>
              <a:srgbClr val="000000"/>
            </a:solidFill>
            <a:prstDash val="sysDash"/>
            <a:headEnd type="none" w="sm" len="sm"/>
            <a:tailEnd type="none" w="sm" len="sm"/>
          </a:ln>
        </p:spPr>
      </p:sp>
      <p:sp>
        <p:nvSpPr>
          <p:cNvPr id="5" name="AutoShape 5"/>
          <p:cNvSpPr/>
          <p:nvPr/>
        </p:nvSpPr>
        <p:spPr>
          <a:xfrm>
            <a:off x="9144000" y="5642812"/>
            <a:ext cx="0" cy="941896"/>
          </a:xfrm>
          <a:prstGeom prst="line">
            <a:avLst/>
          </a:prstGeom>
          <a:ln w="38100" cap="flat">
            <a:solidFill>
              <a:srgbClr val="000000"/>
            </a:solidFill>
            <a:prstDash val="sysDash"/>
            <a:headEnd type="none" w="sm" len="sm"/>
            <a:tailEnd type="none" w="sm" len="sm"/>
          </a:ln>
        </p:spPr>
      </p:sp>
      <p:sp>
        <p:nvSpPr>
          <p:cNvPr id="6" name="AutoShape 6"/>
          <p:cNvSpPr/>
          <p:nvPr/>
        </p:nvSpPr>
        <p:spPr>
          <a:xfrm>
            <a:off x="12458476" y="5701739"/>
            <a:ext cx="0" cy="941896"/>
          </a:xfrm>
          <a:prstGeom prst="line">
            <a:avLst/>
          </a:prstGeom>
          <a:ln w="38100" cap="flat">
            <a:solidFill>
              <a:srgbClr val="000000"/>
            </a:solidFill>
            <a:prstDash val="sysDash"/>
            <a:headEnd type="none" w="sm" len="sm"/>
            <a:tailEnd type="none" w="sm" len="sm"/>
          </a:ln>
        </p:spPr>
      </p:sp>
      <p:sp>
        <p:nvSpPr>
          <p:cNvPr id="7" name="AutoShape 7"/>
          <p:cNvSpPr/>
          <p:nvPr/>
        </p:nvSpPr>
        <p:spPr>
          <a:xfrm>
            <a:off x="15772953" y="5701739"/>
            <a:ext cx="0" cy="941896"/>
          </a:xfrm>
          <a:prstGeom prst="line">
            <a:avLst/>
          </a:prstGeom>
          <a:ln w="38100" cap="flat">
            <a:solidFill>
              <a:srgbClr val="000000"/>
            </a:solidFill>
            <a:prstDash val="sysDash"/>
            <a:headEnd type="none" w="sm" len="sm"/>
            <a:tailEnd type="none" w="sm" len="sm"/>
          </a:ln>
        </p:spPr>
      </p:sp>
      <p:grpSp>
        <p:nvGrpSpPr>
          <p:cNvPr id="8" name="Group 8"/>
          <p:cNvGrpSpPr/>
          <p:nvPr/>
        </p:nvGrpSpPr>
        <p:grpSpPr>
          <a:xfrm>
            <a:off x="2329673" y="6434515"/>
            <a:ext cx="333375" cy="3333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0F40"/>
            </a:solidFill>
            <a:ln w="47625" cap="sq">
              <a:solidFill>
                <a:srgbClr val="FFFFFF"/>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662836" y="6434515"/>
            <a:ext cx="333375" cy="3333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031E"/>
            </a:solidFill>
            <a:ln w="47625" cap="sq">
              <a:solidFill>
                <a:srgbClr val="FFFFFF"/>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977313" y="6434515"/>
            <a:ext cx="333375" cy="3333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8B24"/>
            </a:solidFill>
            <a:ln w="4762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91789" y="6434515"/>
            <a:ext cx="333375" cy="3333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6414"/>
            </a:solidFill>
            <a:ln w="47625" cap="sq">
              <a:solidFill>
                <a:srgbClr val="FFFFFF"/>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606265" y="6434515"/>
            <a:ext cx="333375" cy="33337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4C5C"/>
            </a:solidFill>
            <a:ln w="47625" cap="sq">
              <a:solidFill>
                <a:srgbClr val="FFFFFF"/>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1255642" y="3196158"/>
            <a:ext cx="2518811" cy="3052545"/>
            <a:chOff x="0" y="0"/>
            <a:chExt cx="571390" cy="692467"/>
          </a:xfrm>
        </p:grpSpPr>
        <p:sp>
          <p:nvSpPr>
            <p:cNvPr id="24" name="Freeform 24"/>
            <p:cNvSpPr/>
            <p:nvPr/>
          </p:nvSpPr>
          <p:spPr>
            <a:xfrm>
              <a:off x="0" y="0"/>
              <a:ext cx="571390" cy="692467"/>
            </a:xfrm>
            <a:custGeom>
              <a:avLst/>
              <a:gdLst/>
              <a:ahLst/>
              <a:cxnLst/>
              <a:rect l="l" t="t" r="r" b="b"/>
              <a:pathLst>
                <a:path w="571390" h="692467">
                  <a:moveTo>
                    <a:pt x="368190" y="0"/>
                  </a:moveTo>
                  <a:lnTo>
                    <a:pt x="0" y="0"/>
                  </a:lnTo>
                  <a:lnTo>
                    <a:pt x="0" y="692467"/>
                  </a:lnTo>
                  <a:lnTo>
                    <a:pt x="368190" y="692467"/>
                  </a:lnTo>
                  <a:lnTo>
                    <a:pt x="571390" y="346233"/>
                  </a:lnTo>
                  <a:lnTo>
                    <a:pt x="368190" y="0"/>
                  </a:lnTo>
                  <a:close/>
                </a:path>
              </a:pathLst>
            </a:custGeom>
            <a:solidFill>
              <a:srgbClr val="ECF0F3"/>
            </a:solidFill>
          </p:spPr>
        </p:sp>
        <p:sp>
          <p:nvSpPr>
            <p:cNvPr id="25" name="TextBox 25"/>
            <p:cNvSpPr txBox="1"/>
            <p:nvPr/>
          </p:nvSpPr>
          <p:spPr>
            <a:xfrm>
              <a:off x="0" y="-47625"/>
              <a:ext cx="457090" cy="740092"/>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4570118" y="3196158"/>
            <a:ext cx="2518811" cy="3052545"/>
            <a:chOff x="0" y="0"/>
            <a:chExt cx="571390" cy="692467"/>
          </a:xfrm>
        </p:grpSpPr>
        <p:sp>
          <p:nvSpPr>
            <p:cNvPr id="27" name="Freeform 27"/>
            <p:cNvSpPr/>
            <p:nvPr/>
          </p:nvSpPr>
          <p:spPr>
            <a:xfrm>
              <a:off x="0" y="0"/>
              <a:ext cx="571390" cy="692467"/>
            </a:xfrm>
            <a:custGeom>
              <a:avLst/>
              <a:gdLst/>
              <a:ahLst/>
              <a:cxnLst/>
              <a:rect l="l" t="t" r="r" b="b"/>
              <a:pathLst>
                <a:path w="571390" h="692467">
                  <a:moveTo>
                    <a:pt x="368190" y="0"/>
                  </a:moveTo>
                  <a:lnTo>
                    <a:pt x="0" y="0"/>
                  </a:lnTo>
                  <a:lnTo>
                    <a:pt x="0" y="692467"/>
                  </a:lnTo>
                  <a:lnTo>
                    <a:pt x="368190" y="692467"/>
                  </a:lnTo>
                  <a:lnTo>
                    <a:pt x="571390" y="346233"/>
                  </a:lnTo>
                  <a:lnTo>
                    <a:pt x="368190" y="0"/>
                  </a:lnTo>
                  <a:close/>
                </a:path>
              </a:pathLst>
            </a:custGeom>
            <a:solidFill>
              <a:srgbClr val="ECF0F3"/>
            </a:solidFill>
          </p:spPr>
        </p:sp>
        <p:sp>
          <p:nvSpPr>
            <p:cNvPr id="28" name="TextBox 28"/>
            <p:cNvSpPr txBox="1"/>
            <p:nvPr/>
          </p:nvSpPr>
          <p:spPr>
            <a:xfrm>
              <a:off x="0" y="-47625"/>
              <a:ext cx="457090" cy="74009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2115350" y="1537055"/>
            <a:ext cx="799394" cy="3052545"/>
            <a:chOff x="0" y="0"/>
            <a:chExt cx="181342" cy="692467"/>
          </a:xfrm>
        </p:grpSpPr>
        <p:sp>
          <p:nvSpPr>
            <p:cNvPr id="30" name="Freeform 30"/>
            <p:cNvSpPr/>
            <p:nvPr/>
          </p:nvSpPr>
          <p:spPr>
            <a:xfrm>
              <a:off x="0" y="0"/>
              <a:ext cx="181342" cy="692467"/>
            </a:xfrm>
            <a:custGeom>
              <a:avLst/>
              <a:gdLst/>
              <a:ahLst/>
              <a:cxnLst/>
              <a:rect l="l" t="t" r="r" b="b"/>
              <a:pathLst>
                <a:path w="181342" h="692467">
                  <a:moveTo>
                    <a:pt x="0" y="0"/>
                  </a:moveTo>
                  <a:lnTo>
                    <a:pt x="181342" y="0"/>
                  </a:lnTo>
                  <a:lnTo>
                    <a:pt x="181342" y="692467"/>
                  </a:lnTo>
                  <a:lnTo>
                    <a:pt x="0" y="692467"/>
                  </a:lnTo>
                  <a:close/>
                </a:path>
              </a:pathLst>
            </a:custGeom>
            <a:solidFill>
              <a:srgbClr val="5F0F40"/>
            </a:solidFill>
          </p:spPr>
        </p:sp>
        <p:sp>
          <p:nvSpPr>
            <p:cNvPr id="31" name="TextBox 31"/>
            <p:cNvSpPr txBox="1"/>
            <p:nvPr/>
          </p:nvSpPr>
          <p:spPr>
            <a:xfrm>
              <a:off x="0" y="-47625"/>
              <a:ext cx="181342" cy="740092"/>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5400000">
            <a:off x="5429826" y="1537055"/>
            <a:ext cx="799394" cy="3052545"/>
            <a:chOff x="0" y="0"/>
            <a:chExt cx="181342" cy="692467"/>
          </a:xfrm>
        </p:grpSpPr>
        <p:sp>
          <p:nvSpPr>
            <p:cNvPr id="33" name="Freeform 33"/>
            <p:cNvSpPr/>
            <p:nvPr/>
          </p:nvSpPr>
          <p:spPr>
            <a:xfrm>
              <a:off x="0" y="0"/>
              <a:ext cx="181342" cy="692467"/>
            </a:xfrm>
            <a:custGeom>
              <a:avLst/>
              <a:gdLst/>
              <a:ahLst/>
              <a:cxnLst/>
              <a:rect l="l" t="t" r="r" b="b"/>
              <a:pathLst>
                <a:path w="181342" h="692467">
                  <a:moveTo>
                    <a:pt x="0" y="0"/>
                  </a:moveTo>
                  <a:lnTo>
                    <a:pt x="181342" y="0"/>
                  </a:lnTo>
                  <a:lnTo>
                    <a:pt x="181342" y="692467"/>
                  </a:lnTo>
                  <a:lnTo>
                    <a:pt x="0" y="692467"/>
                  </a:lnTo>
                  <a:close/>
                </a:path>
              </a:pathLst>
            </a:custGeom>
            <a:solidFill>
              <a:srgbClr val="9A031E"/>
            </a:solidFill>
          </p:spPr>
        </p:sp>
        <p:sp>
          <p:nvSpPr>
            <p:cNvPr id="34" name="TextBox 34"/>
            <p:cNvSpPr txBox="1"/>
            <p:nvPr/>
          </p:nvSpPr>
          <p:spPr>
            <a:xfrm>
              <a:off x="0" y="-47625"/>
              <a:ext cx="181342" cy="74009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rot="5400000">
            <a:off x="7884595" y="3196158"/>
            <a:ext cx="2518811" cy="3052545"/>
            <a:chOff x="0" y="0"/>
            <a:chExt cx="571390" cy="692467"/>
          </a:xfrm>
        </p:grpSpPr>
        <p:sp>
          <p:nvSpPr>
            <p:cNvPr id="36" name="Freeform 36"/>
            <p:cNvSpPr/>
            <p:nvPr/>
          </p:nvSpPr>
          <p:spPr>
            <a:xfrm>
              <a:off x="0" y="0"/>
              <a:ext cx="571390" cy="692467"/>
            </a:xfrm>
            <a:custGeom>
              <a:avLst/>
              <a:gdLst/>
              <a:ahLst/>
              <a:cxnLst/>
              <a:rect l="l" t="t" r="r" b="b"/>
              <a:pathLst>
                <a:path w="571390" h="692467">
                  <a:moveTo>
                    <a:pt x="368190" y="0"/>
                  </a:moveTo>
                  <a:lnTo>
                    <a:pt x="0" y="0"/>
                  </a:lnTo>
                  <a:lnTo>
                    <a:pt x="0" y="692467"/>
                  </a:lnTo>
                  <a:lnTo>
                    <a:pt x="368190" y="692467"/>
                  </a:lnTo>
                  <a:lnTo>
                    <a:pt x="571390" y="346233"/>
                  </a:lnTo>
                  <a:lnTo>
                    <a:pt x="368190" y="0"/>
                  </a:lnTo>
                  <a:close/>
                </a:path>
              </a:pathLst>
            </a:custGeom>
            <a:solidFill>
              <a:srgbClr val="ECF0F3"/>
            </a:solidFill>
          </p:spPr>
        </p:sp>
        <p:sp>
          <p:nvSpPr>
            <p:cNvPr id="37" name="TextBox 37"/>
            <p:cNvSpPr txBox="1"/>
            <p:nvPr/>
          </p:nvSpPr>
          <p:spPr>
            <a:xfrm>
              <a:off x="0" y="-47625"/>
              <a:ext cx="457090" cy="740092"/>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5400000">
            <a:off x="8744303" y="1537055"/>
            <a:ext cx="799394" cy="3052545"/>
            <a:chOff x="0" y="0"/>
            <a:chExt cx="181342" cy="692467"/>
          </a:xfrm>
        </p:grpSpPr>
        <p:sp>
          <p:nvSpPr>
            <p:cNvPr id="39" name="Freeform 39"/>
            <p:cNvSpPr/>
            <p:nvPr/>
          </p:nvSpPr>
          <p:spPr>
            <a:xfrm>
              <a:off x="0" y="0"/>
              <a:ext cx="181342" cy="692467"/>
            </a:xfrm>
            <a:custGeom>
              <a:avLst/>
              <a:gdLst/>
              <a:ahLst/>
              <a:cxnLst/>
              <a:rect l="l" t="t" r="r" b="b"/>
              <a:pathLst>
                <a:path w="181342" h="692467">
                  <a:moveTo>
                    <a:pt x="0" y="0"/>
                  </a:moveTo>
                  <a:lnTo>
                    <a:pt x="181342" y="0"/>
                  </a:lnTo>
                  <a:lnTo>
                    <a:pt x="181342" y="692467"/>
                  </a:lnTo>
                  <a:lnTo>
                    <a:pt x="0" y="692467"/>
                  </a:lnTo>
                  <a:close/>
                </a:path>
              </a:pathLst>
            </a:custGeom>
            <a:solidFill>
              <a:srgbClr val="FB8B24"/>
            </a:solidFill>
          </p:spPr>
        </p:sp>
        <p:sp>
          <p:nvSpPr>
            <p:cNvPr id="40" name="TextBox 40"/>
            <p:cNvSpPr txBox="1"/>
            <p:nvPr/>
          </p:nvSpPr>
          <p:spPr>
            <a:xfrm>
              <a:off x="0" y="-47625"/>
              <a:ext cx="181342" cy="740092"/>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rot="5400000">
            <a:off x="11199071" y="3196158"/>
            <a:ext cx="2518811" cy="3052545"/>
            <a:chOff x="0" y="0"/>
            <a:chExt cx="571390" cy="692467"/>
          </a:xfrm>
        </p:grpSpPr>
        <p:sp>
          <p:nvSpPr>
            <p:cNvPr id="42" name="Freeform 42"/>
            <p:cNvSpPr/>
            <p:nvPr/>
          </p:nvSpPr>
          <p:spPr>
            <a:xfrm>
              <a:off x="0" y="0"/>
              <a:ext cx="571390" cy="692467"/>
            </a:xfrm>
            <a:custGeom>
              <a:avLst/>
              <a:gdLst/>
              <a:ahLst/>
              <a:cxnLst/>
              <a:rect l="l" t="t" r="r" b="b"/>
              <a:pathLst>
                <a:path w="571390" h="692467">
                  <a:moveTo>
                    <a:pt x="368190" y="0"/>
                  </a:moveTo>
                  <a:lnTo>
                    <a:pt x="0" y="0"/>
                  </a:lnTo>
                  <a:lnTo>
                    <a:pt x="0" y="692467"/>
                  </a:lnTo>
                  <a:lnTo>
                    <a:pt x="368190" y="692467"/>
                  </a:lnTo>
                  <a:lnTo>
                    <a:pt x="571390" y="346233"/>
                  </a:lnTo>
                  <a:lnTo>
                    <a:pt x="368190" y="0"/>
                  </a:lnTo>
                  <a:close/>
                </a:path>
              </a:pathLst>
            </a:custGeom>
            <a:solidFill>
              <a:srgbClr val="ECF0F3"/>
            </a:solidFill>
          </p:spPr>
        </p:sp>
        <p:sp>
          <p:nvSpPr>
            <p:cNvPr id="43" name="TextBox 43"/>
            <p:cNvSpPr txBox="1"/>
            <p:nvPr/>
          </p:nvSpPr>
          <p:spPr>
            <a:xfrm>
              <a:off x="0" y="-47625"/>
              <a:ext cx="457090" cy="740092"/>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rot="-5400000">
            <a:off x="12058779" y="1537055"/>
            <a:ext cx="799394" cy="3052545"/>
            <a:chOff x="0" y="0"/>
            <a:chExt cx="181342" cy="692467"/>
          </a:xfrm>
        </p:grpSpPr>
        <p:sp>
          <p:nvSpPr>
            <p:cNvPr id="45" name="Freeform 45"/>
            <p:cNvSpPr/>
            <p:nvPr/>
          </p:nvSpPr>
          <p:spPr>
            <a:xfrm>
              <a:off x="0" y="0"/>
              <a:ext cx="181342" cy="692467"/>
            </a:xfrm>
            <a:custGeom>
              <a:avLst/>
              <a:gdLst/>
              <a:ahLst/>
              <a:cxnLst/>
              <a:rect l="l" t="t" r="r" b="b"/>
              <a:pathLst>
                <a:path w="181342" h="692467">
                  <a:moveTo>
                    <a:pt x="0" y="0"/>
                  </a:moveTo>
                  <a:lnTo>
                    <a:pt x="181342" y="0"/>
                  </a:lnTo>
                  <a:lnTo>
                    <a:pt x="181342" y="692467"/>
                  </a:lnTo>
                  <a:lnTo>
                    <a:pt x="0" y="692467"/>
                  </a:lnTo>
                  <a:close/>
                </a:path>
              </a:pathLst>
            </a:custGeom>
            <a:solidFill>
              <a:srgbClr val="E36414"/>
            </a:solidFill>
          </p:spPr>
        </p:sp>
        <p:sp>
          <p:nvSpPr>
            <p:cNvPr id="46" name="TextBox 46"/>
            <p:cNvSpPr txBox="1"/>
            <p:nvPr/>
          </p:nvSpPr>
          <p:spPr>
            <a:xfrm>
              <a:off x="0" y="-47625"/>
              <a:ext cx="181342" cy="740092"/>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5400000">
            <a:off x="14513547" y="3196158"/>
            <a:ext cx="2518811" cy="3052545"/>
            <a:chOff x="0" y="0"/>
            <a:chExt cx="571390" cy="692467"/>
          </a:xfrm>
        </p:grpSpPr>
        <p:sp>
          <p:nvSpPr>
            <p:cNvPr id="48" name="Freeform 48"/>
            <p:cNvSpPr/>
            <p:nvPr/>
          </p:nvSpPr>
          <p:spPr>
            <a:xfrm>
              <a:off x="0" y="0"/>
              <a:ext cx="571390" cy="692467"/>
            </a:xfrm>
            <a:custGeom>
              <a:avLst/>
              <a:gdLst/>
              <a:ahLst/>
              <a:cxnLst/>
              <a:rect l="l" t="t" r="r" b="b"/>
              <a:pathLst>
                <a:path w="571390" h="692467">
                  <a:moveTo>
                    <a:pt x="368190" y="0"/>
                  </a:moveTo>
                  <a:lnTo>
                    <a:pt x="0" y="0"/>
                  </a:lnTo>
                  <a:lnTo>
                    <a:pt x="0" y="692467"/>
                  </a:lnTo>
                  <a:lnTo>
                    <a:pt x="368190" y="692467"/>
                  </a:lnTo>
                  <a:lnTo>
                    <a:pt x="571390" y="346233"/>
                  </a:lnTo>
                  <a:lnTo>
                    <a:pt x="368190" y="0"/>
                  </a:lnTo>
                  <a:close/>
                </a:path>
              </a:pathLst>
            </a:custGeom>
            <a:solidFill>
              <a:srgbClr val="ECF0F3"/>
            </a:solidFill>
          </p:spPr>
        </p:sp>
        <p:sp>
          <p:nvSpPr>
            <p:cNvPr id="49" name="TextBox 49"/>
            <p:cNvSpPr txBox="1"/>
            <p:nvPr/>
          </p:nvSpPr>
          <p:spPr>
            <a:xfrm>
              <a:off x="0" y="-47625"/>
              <a:ext cx="457090" cy="740092"/>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rot="-5400000">
            <a:off x="15373255" y="1537055"/>
            <a:ext cx="799394" cy="3052545"/>
            <a:chOff x="0" y="0"/>
            <a:chExt cx="181342" cy="692467"/>
          </a:xfrm>
        </p:grpSpPr>
        <p:sp>
          <p:nvSpPr>
            <p:cNvPr id="51" name="Freeform 51"/>
            <p:cNvSpPr/>
            <p:nvPr/>
          </p:nvSpPr>
          <p:spPr>
            <a:xfrm>
              <a:off x="0" y="0"/>
              <a:ext cx="181342" cy="692467"/>
            </a:xfrm>
            <a:custGeom>
              <a:avLst/>
              <a:gdLst/>
              <a:ahLst/>
              <a:cxnLst/>
              <a:rect l="l" t="t" r="r" b="b"/>
              <a:pathLst>
                <a:path w="181342" h="692467">
                  <a:moveTo>
                    <a:pt x="0" y="0"/>
                  </a:moveTo>
                  <a:lnTo>
                    <a:pt x="181342" y="0"/>
                  </a:lnTo>
                  <a:lnTo>
                    <a:pt x="181342" y="692467"/>
                  </a:lnTo>
                  <a:lnTo>
                    <a:pt x="0" y="692467"/>
                  </a:lnTo>
                  <a:close/>
                </a:path>
              </a:pathLst>
            </a:custGeom>
            <a:solidFill>
              <a:srgbClr val="0F4C5C"/>
            </a:solidFill>
          </p:spPr>
        </p:sp>
        <p:sp>
          <p:nvSpPr>
            <p:cNvPr id="52" name="TextBox 52"/>
            <p:cNvSpPr txBox="1"/>
            <p:nvPr/>
          </p:nvSpPr>
          <p:spPr>
            <a:xfrm>
              <a:off x="0" y="-47625"/>
              <a:ext cx="181342" cy="740092"/>
            </a:xfrm>
            <a:prstGeom prst="rect">
              <a:avLst/>
            </a:prstGeom>
          </p:spPr>
          <p:txBody>
            <a:bodyPr lIns="50800" tIns="50800" rIns="50800" bIns="50800" rtlCol="0" anchor="ctr"/>
            <a:lstStyle/>
            <a:p>
              <a:pPr algn="ctr">
                <a:lnSpc>
                  <a:spcPts val="2659"/>
                </a:lnSpc>
              </a:pPr>
              <a:endParaRPr/>
            </a:p>
          </p:txBody>
        </p:sp>
      </p:grpSp>
      <p:sp>
        <p:nvSpPr>
          <p:cNvPr id="53" name="Freeform 53"/>
          <p:cNvSpPr/>
          <p:nvPr/>
        </p:nvSpPr>
        <p:spPr>
          <a:xfrm rot="-4324559">
            <a:off x="17643008" y="147056"/>
            <a:ext cx="1289983" cy="1487012"/>
          </a:xfrm>
          <a:custGeom>
            <a:avLst/>
            <a:gdLst/>
            <a:ahLst/>
            <a:cxnLst/>
            <a:rect l="l" t="t" r="r" b="b"/>
            <a:pathLst>
              <a:path w="1289983" h="1487012">
                <a:moveTo>
                  <a:pt x="0" y="0"/>
                </a:moveTo>
                <a:lnTo>
                  <a:pt x="1289984" y="0"/>
                </a:lnTo>
                <a:lnTo>
                  <a:pt x="1289984" y="1487012"/>
                </a:lnTo>
                <a:lnTo>
                  <a:pt x="0" y="14870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sp>
      <p:sp>
        <p:nvSpPr>
          <p:cNvPr id="54" name="Freeform 54"/>
          <p:cNvSpPr/>
          <p:nvPr/>
        </p:nvSpPr>
        <p:spPr>
          <a:xfrm rot="2043803">
            <a:off x="-1183813" y="-21128"/>
            <a:ext cx="1845072" cy="2099656"/>
          </a:xfrm>
          <a:custGeom>
            <a:avLst/>
            <a:gdLst/>
            <a:ahLst/>
            <a:cxnLst/>
            <a:rect l="l" t="t" r="r" b="b"/>
            <a:pathLst>
              <a:path w="1845072" h="2099656">
                <a:moveTo>
                  <a:pt x="0" y="0"/>
                </a:moveTo>
                <a:lnTo>
                  <a:pt x="1845072" y="0"/>
                </a:lnTo>
                <a:lnTo>
                  <a:pt x="1845072" y="2099656"/>
                </a:lnTo>
                <a:lnTo>
                  <a:pt x="0" y="209965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a:ln cap="sq">
            <a:noFill/>
            <a:prstDash val="solid"/>
            <a:miter/>
          </a:ln>
        </p:spPr>
      </p:sp>
      <p:sp>
        <p:nvSpPr>
          <p:cNvPr id="55" name="Freeform 55"/>
          <p:cNvSpPr/>
          <p:nvPr/>
        </p:nvSpPr>
        <p:spPr>
          <a:xfrm rot="-893873">
            <a:off x="13601700" y="9296400"/>
            <a:ext cx="7315200" cy="1545336"/>
          </a:xfrm>
          <a:custGeom>
            <a:avLst/>
            <a:gdLst/>
            <a:ahLst/>
            <a:cxnLst/>
            <a:rect l="l" t="t" r="r" b="b"/>
            <a:pathLst>
              <a:path w="7315200" h="1545336">
                <a:moveTo>
                  <a:pt x="0" y="0"/>
                </a:moveTo>
                <a:lnTo>
                  <a:pt x="7315200" y="0"/>
                </a:lnTo>
                <a:lnTo>
                  <a:pt x="7315200" y="1545336"/>
                </a:lnTo>
                <a:lnTo>
                  <a:pt x="0" y="154533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a:ln cap="sq">
            <a:noFill/>
            <a:prstDash val="solid"/>
            <a:miter/>
          </a:ln>
        </p:spPr>
      </p:sp>
      <p:sp>
        <p:nvSpPr>
          <p:cNvPr id="56" name="Freeform 56"/>
          <p:cNvSpPr/>
          <p:nvPr/>
        </p:nvSpPr>
        <p:spPr>
          <a:xfrm>
            <a:off x="-1609871" y="9341053"/>
            <a:ext cx="4511044" cy="1590143"/>
          </a:xfrm>
          <a:custGeom>
            <a:avLst/>
            <a:gdLst/>
            <a:ahLst/>
            <a:cxnLst/>
            <a:rect l="l" t="t" r="r" b="b"/>
            <a:pathLst>
              <a:path w="4511044" h="1590143">
                <a:moveTo>
                  <a:pt x="0" y="0"/>
                </a:moveTo>
                <a:lnTo>
                  <a:pt x="4511044" y="0"/>
                </a:lnTo>
                <a:lnTo>
                  <a:pt x="4511044" y="1590142"/>
                </a:lnTo>
                <a:lnTo>
                  <a:pt x="0" y="1590142"/>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a:ln cap="sq">
            <a:noFill/>
            <a:prstDash val="solid"/>
            <a:miter/>
          </a:ln>
        </p:spPr>
      </p:sp>
      <p:sp>
        <p:nvSpPr>
          <p:cNvPr id="57" name="TextBox 57"/>
          <p:cNvSpPr txBox="1"/>
          <p:nvPr/>
        </p:nvSpPr>
        <p:spPr>
          <a:xfrm>
            <a:off x="3857747" y="942975"/>
            <a:ext cx="10572505" cy="721995"/>
          </a:xfrm>
          <a:prstGeom prst="rect">
            <a:avLst/>
          </a:prstGeom>
        </p:spPr>
        <p:txBody>
          <a:bodyPr lIns="0" tIns="0" rIns="0" bIns="0" rtlCol="0" anchor="t">
            <a:spAutoFit/>
          </a:bodyPr>
          <a:lstStyle/>
          <a:p>
            <a:pPr algn="ctr">
              <a:lnSpc>
                <a:spcPts val="5880"/>
              </a:lnSpc>
            </a:pPr>
            <a:r>
              <a:rPr lang="en-US" sz="4200" b="1">
                <a:solidFill>
                  <a:srgbClr val="000000"/>
                </a:solidFill>
                <a:latin typeface="Roboto Bold"/>
                <a:ea typeface="Roboto Bold"/>
                <a:cs typeface="Roboto Bold"/>
                <a:sym typeface="Roboto Bold"/>
              </a:rPr>
              <a:t>MILESTONES</a:t>
            </a:r>
          </a:p>
        </p:txBody>
      </p:sp>
      <p:sp>
        <p:nvSpPr>
          <p:cNvPr id="58" name="TextBox 58"/>
          <p:cNvSpPr txBox="1"/>
          <p:nvPr/>
        </p:nvSpPr>
        <p:spPr>
          <a:xfrm>
            <a:off x="1302771" y="2827108"/>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STEP 01</a:t>
            </a:r>
          </a:p>
        </p:txBody>
      </p:sp>
      <p:sp>
        <p:nvSpPr>
          <p:cNvPr id="59" name="TextBox 59"/>
          <p:cNvSpPr txBox="1"/>
          <p:nvPr/>
        </p:nvSpPr>
        <p:spPr>
          <a:xfrm>
            <a:off x="4617247" y="2827108"/>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STEP 02</a:t>
            </a:r>
          </a:p>
        </p:txBody>
      </p:sp>
      <p:sp>
        <p:nvSpPr>
          <p:cNvPr id="60" name="TextBox 60"/>
          <p:cNvSpPr txBox="1"/>
          <p:nvPr/>
        </p:nvSpPr>
        <p:spPr>
          <a:xfrm>
            <a:off x="7931723" y="2827108"/>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STEP 03</a:t>
            </a:r>
          </a:p>
        </p:txBody>
      </p:sp>
      <p:sp>
        <p:nvSpPr>
          <p:cNvPr id="61" name="TextBox 61"/>
          <p:cNvSpPr txBox="1"/>
          <p:nvPr/>
        </p:nvSpPr>
        <p:spPr>
          <a:xfrm>
            <a:off x="11246200" y="2827108"/>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STEP 04</a:t>
            </a:r>
          </a:p>
        </p:txBody>
      </p:sp>
      <p:sp>
        <p:nvSpPr>
          <p:cNvPr id="62" name="TextBox 62"/>
          <p:cNvSpPr txBox="1"/>
          <p:nvPr/>
        </p:nvSpPr>
        <p:spPr>
          <a:xfrm>
            <a:off x="14560676" y="2827108"/>
            <a:ext cx="2424553"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a:ea typeface="Roboto"/>
                <a:cs typeface="Roboto"/>
                <a:sym typeface="Roboto"/>
              </a:rPr>
              <a:t>STEP 05</a:t>
            </a:r>
          </a:p>
        </p:txBody>
      </p:sp>
      <p:sp>
        <p:nvSpPr>
          <p:cNvPr id="63" name="TextBox 63"/>
          <p:cNvSpPr txBox="1"/>
          <p:nvPr/>
        </p:nvSpPr>
        <p:spPr>
          <a:xfrm>
            <a:off x="1176919" y="7208520"/>
            <a:ext cx="2638883" cy="10953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PROBLEM </a:t>
            </a:r>
          </a:p>
          <a:p>
            <a:pPr algn="ctr">
              <a:lnSpc>
                <a:spcPts val="2879"/>
              </a:lnSpc>
            </a:pPr>
            <a:r>
              <a:rPr lang="en-US" sz="2400" b="1">
                <a:solidFill>
                  <a:srgbClr val="000000"/>
                </a:solidFill>
                <a:latin typeface="Roboto Bold"/>
                <a:ea typeface="Roboto Bold"/>
                <a:cs typeface="Roboto Bold"/>
                <a:sym typeface="Roboto Bold"/>
              </a:rPr>
              <a:t>STATEMENT </a:t>
            </a:r>
          </a:p>
          <a:p>
            <a:pPr algn="ctr">
              <a:lnSpc>
                <a:spcPts val="2879"/>
              </a:lnSpc>
            </a:pPr>
            <a:endParaRPr lang="en-US" sz="2400" b="1">
              <a:solidFill>
                <a:srgbClr val="000000"/>
              </a:solidFill>
              <a:latin typeface="Roboto Bold"/>
              <a:ea typeface="Roboto Bold"/>
              <a:cs typeface="Roboto Bold"/>
              <a:sym typeface="Roboto Bold"/>
            </a:endParaRPr>
          </a:p>
        </p:txBody>
      </p:sp>
      <p:sp>
        <p:nvSpPr>
          <p:cNvPr id="64" name="TextBox 64"/>
          <p:cNvSpPr txBox="1"/>
          <p:nvPr/>
        </p:nvSpPr>
        <p:spPr>
          <a:xfrm>
            <a:off x="4867088" y="7329865"/>
            <a:ext cx="1989506"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SOLUTION</a:t>
            </a:r>
          </a:p>
        </p:txBody>
      </p:sp>
      <p:sp>
        <p:nvSpPr>
          <p:cNvPr id="65" name="TextBox 65"/>
          <p:cNvSpPr txBox="1"/>
          <p:nvPr/>
        </p:nvSpPr>
        <p:spPr>
          <a:xfrm>
            <a:off x="7990219" y="7329865"/>
            <a:ext cx="2396040"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PROTOTYPING </a:t>
            </a:r>
          </a:p>
        </p:txBody>
      </p:sp>
      <p:sp>
        <p:nvSpPr>
          <p:cNvPr id="66" name="TextBox 66"/>
          <p:cNvSpPr txBox="1"/>
          <p:nvPr/>
        </p:nvSpPr>
        <p:spPr>
          <a:xfrm>
            <a:off x="11043942" y="7329865"/>
            <a:ext cx="2848119"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TESTING </a:t>
            </a:r>
          </a:p>
        </p:txBody>
      </p:sp>
      <p:sp>
        <p:nvSpPr>
          <p:cNvPr id="67" name="TextBox 67"/>
          <p:cNvSpPr txBox="1"/>
          <p:nvPr/>
        </p:nvSpPr>
        <p:spPr>
          <a:xfrm>
            <a:off x="14560676" y="8410589"/>
            <a:ext cx="2424553" cy="371475"/>
          </a:xfrm>
          <a:prstGeom prst="rect">
            <a:avLst/>
          </a:prstGeom>
        </p:spPr>
        <p:txBody>
          <a:bodyPr lIns="0" tIns="0" rIns="0" bIns="0" rtlCol="0" anchor="t">
            <a:spAutoFit/>
          </a:bodyPr>
          <a:lstStyle/>
          <a:p>
            <a:pPr algn="ctr">
              <a:lnSpc>
                <a:spcPts val="2879"/>
              </a:lnSpc>
            </a:pPr>
            <a:r>
              <a:rPr lang="en-US" sz="2400" b="1">
                <a:solidFill>
                  <a:srgbClr val="000000"/>
                </a:solidFill>
                <a:latin typeface="Roboto Bold"/>
                <a:ea typeface="Roboto Bold"/>
                <a:cs typeface="Roboto Bold"/>
                <a:sym typeface="Roboto Bold"/>
              </a:rPr>
              <a:t>REFINEMENT </a:t>
            </a:r>
          </a:p>
        </p:txBody>
      </p:sp>
      <p:sp>
        <p:nvSpPr>
          <p:cNvPr id="68" name="Freeform 68"/>
          <p:cNvSpPr/>
          <p:nvPr/>
        </p:nvSpPr>
        <p:spPr>
          <a:xfrm>
            <a:off x="2193017" y="3991549"/>
            <a:ext cx="805310" cy="1203587"/>
          </a:xfrm>
          <a:custGeom>
            <a:avLst/>
            <a:gdLst/>
            <a:ahLst/>
            <a:cxnLst/>
            <a:rect l="l" t="t" r="r" b="b"/>
            <a:pathLst>
              <a:path w="805310" h="1203587">
                <a:moveTo>
                  <a:pt x="0" y="0"/>
                </a:moveTo>
                <a:lnTo>
                  <a:pt x="805309" y="0"/>
                </a:lnTo>
                <a:lnTo>
                  <a:pt x="805309" y="1203588"/>
                </a:lnTo>
                <a:lnTo>
                  <a:pt x="0" y="1203588"/>
                </a:lnTo>
                <a:lnTo>
                  <a:pt x="0" y="0"/>
                </a:lnTo>
                <a:close/>
              </a:path>
            </a:pathLst>
          </a:custGeom>
          <a:blipFill>
            <a:blip r:embed="rId10">
              <a:extLst>
                <a:ext uri="{96DAC541-7B7A-43D3-8B79-37D633B846F1}">
                  <asvg:svgBlip xmlns:asvg="http://schemas.microsoft.com/office/drawing/2016/SVG/main" r:embed="rId11"/>
                </a:ext>
              </a:extLst>
            </a:blip>
            <a:stretch>
              <a:fillRect l="-14" r="-14"/>
            </a:stretch>
          </a:blipFill>
        </p:spPr>
      </p:sp>
      <p:sp>
        <p:nvSpPr>
          <p:cNvPr id="69" name="Freeform 69"/>
          <p:cNvSpPr/>
          <p:nvPr/>
        </p:nvSpPr>
        <p:spPr>
          <a:xfrm>
            <a:off x="5244280" y="3980589"/>
            <a:ext cx="1170488" cy="1203587"/>
          </a:xfrm>
          <a:custGeom>
            <a:avLst/>
            <a:gdLst/>
            <a:ahLst/>
            <a:cxnLst/>
            <a:rect l="l" t="t" r="r" b="b"/>
            <a:pathLst>
              <a:path w="1170488" h="1203587">
                <a:moveTo>
                  <a:pt x="0" y="0"/>
                </a:moveTo>
                <a:lnTo>
                  <a:pt x="1170488" y="0"/>
                </a:lnTo>
                <a:lnTo>
                  <a:pt x="1170488" y="1203587"/>
                </a:lnTo>
                <a:lnTo>
                  <a:pt x="0" y="1203587"/>
                </a:lnTo>
                <a:lnTo>
                  <a:pt x="0" y="0"/>
                </a:lnTo>
                <a:close/>
              </a:path>
            </a:pathLst>
          </a:custGeom>
          <a:blipFill>
            <a:blip r:embed="rId12">
              <a:extLst>
                <a:ext uri="{96DAC541-7B7A-43D3-8B79-37D633B846F1}">
                  <asvg:svgBlip xmlns:asvg="http://schemas.microsoft.com/office/drawing/2016/SVG/main" r:embed="rId13"/>
                </a:ext>
              </a:extLst>
            </a:blip>
            <a:stretch>
              <a:fillRect t="-206" b="-206"/>
            </a:stretch>
          </a:blipFill>
        </p:spPr>
      </p:sp>
      <p:sp>
        <p:nvSpPr>
          <p:cNvPr id="70" name="Freeform 70"/>
          <p:cNvSpPr/>
          <p:nvPr/>
        </p:nvSpPr>
        <p:spPr>
          <a:xfrm>
            <a:off x="8476955" y="3962332"/>
            <a:ext cx="1334090" cy="960545"/>
          </a:xfrm>
          <a:custGeom>
            <a:avLst/>
            <a:gdLst/>
            <a:ahLst/>
            <a:cxnLst/>
            <a:rect l="l" t="t" r="r" b="b"/>
            <a:pathLst>
              <a:path w="1334090" h="960545">
                <a:moveTo>
                  <a:pt x="0" y="0"/>
                </a:moveTo>
                <a:lnTo>
                  <a:pt x="1334090" y="0"/>
                </a:lnTo>
                <a:lnTo>
                  <a:pt x="1334090" y="960545"/>
                </a:lnTo>
                <a:lnTo>
                  <a:pt x="0" y="960545"/>
                </a:lnTo>
                <a:lnTo>
                  <a:pt x="0" y="0"/>
                </a:lnTo>
                <a:close/>
              </a:path>
            </a:pathLst>
          </a:custGeom>
          <a:blipFill>
            <a:blip r:embed="rId14">
              <a:extLst>
                <a:ext uri="{96DAC541-7B7A-43D3-8B79-37D633B846F1}">
                  <asvg:svgBlip xmlns:asvg="http://schemas.microsoft.com/office/drawing/2016/SVG/main" r:embed="rId15"/>
                </a:ext>
              </a:extLst>
            </a:blip>
            <a:stretch>
              <a:fillRect l="-257" r="-257"/>
            </a:stretch>
          </a:blipFill>
        </p:spPr>
      </p:sp>
      <p:sp>
        <p:nvSpPr>
          <p:cNvPr id="71" name="Freeform 71"/>
          <p:cNvSpPr/>
          <p:nvPr/>
        </p:nvSpPr>
        <p:spPr>
          <a:xfrm>
            <a:off x="11870423" y="3950305"/>
            <a:ext cx="1179935" cy="1179935"/>
          </a:xfrm>
          <a:custGeom>
            <a:avLst/>
            <a:gdLst/>
            <a:ahLst/>
            <a:cxnLst/>
            <a:rect l="l" t="t" r="r" b="b"/>
            <a:pathLst>
              <a:path w="1179935" h="1179935">
                <a:moveTo>
                  <a:pt x="0" y="0"/>
                </a:moveTo>
                <a:lnTo>
                  <a:pt x="1179934" y="0"/>
                </a:lnTo>
                <a:lnTo>
                  <a:pt x="1179934" y="1179934"/>
                </a:lnTo>
                <a:lnTo>
                  <a:pt x="0" y="11799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72"/>
          <p:cNvSpPr/>
          <p:nvPr/>
        </p:nvSpPr>
        <p:spPr>
          <a:xfrm>
            <a:off x="15187995" y="3932972"/>
            <a:ext cx="1169916" cy="1095466"/>
          </a:xfrm>
          <a:custGeom>
            <a:avLst/>
            <a:gdLst/>
            <a:ahLst/>
            <a:cxnLst/>
            <a:rect l="l" t="t" r="r" b="b"/>
            <a:pathLst>
              <a:path w="1169916" h="1095466">
                <a:moveTo>
                  <a:pt x="0" y="0"/>
                </a:moveTo>
                <a:lnTo>
                  <a:pt x="1169916" y="0"/>
                </a:lnTo>
                <a:lnTo>
                  <a:pt x="1169916" y="1095466"/>
                </a:lnTo>
                <a:lnTo>
                  <a:pt x="0" y="1095466"/>
                </a:lnTo>
                <a:lnTo>
                  <a:pt x="0" y="0"/>
                </a:lnTo>
                <a:close/>
              </a:path>
            </a:pathLst>
          </a:custGeom>
          <a:blipFill>
            <a:blip r:embed="rId18">
              <a:extLst>
                <a:ext uri="{96DAC541-7B7A-43D3-8B79-37D633B846F1}">
                  <asvg:svgBlip xmlns:asvg="http://schemas.microsoft.com/office/drawing/2016/SVG/main" r:embed="rId19"/>
                </a:ext>
              </a:extLst>
            </a:blip>
            <a:stretch>
              <a:fillRect l="-115" r="-115"/>
            </a:stretch>
          </a:blipFill>
        </p:spPr>
      </p:sp>
      <p:grpSp>
        <p:nvGrpSpPr>
          <p:cNvPr id="73" name="Group 73"/>
          <p:cNvGrpSpPr/>
          <p:nvPr/>
        </p:nvGrpSpPr>
        <p:grpSpPr>
          <a:xfrm rot="-10800000">
            <a:off x="15614907" y="6822874"/>
            <a:ext cx="324733" cy="1504156"/>
            <a:chOff x="0" y="0"/>
            <a:chExt cx="432977" cy="2005542"/>
          </a:xfrm>
        </p:grpSpPr>
        <p:grpSp>
          <p:nvGrpSpPr>
            <p:cNvPr id="74" name="Group 74"/>
            <p:cNvGrpSpPr/>
            <p:nvPr/>
          </p:nvGrpSpPr>
          <p:grpSpPr>
            <a:xfrm rot="-10800000">
              <a:off x="92781" y="613570"/>
              <a:ext cx="247415" cy="1391972"/>
              <a:chOff x="0" y="0"/>
              <a:chExt cx="48872" cy="274957"/>
            </a:xfrm>
          </p:grpSpPr>
          <p:sp>
            <p:nvSpPr>
              <p:cNvPr id="75" name="Freeform 75"/>
              <p:cNvSpPr/>
              <p:nvPr/>
            </p:nvSpPr>
            <p:spPr>
              <a:xfrm>
                <a:off x="0" y="0"/>
                <a:ext cx="48872" cy="274957"/>
              </a:xfrm>
              <a:custGeom>
                <a:avLst/>
                <a:gdLst/>
                <a:ahLst/>
                <a:cxnLst/>
                <a:rect l="l" t="t" r="r" b="b"/>
                <a:pathLst>
                  <a:path w="48872" h="274957">
                    <a:moveTo>
                      <a:pt x="0" y="0"/>
                    </a:moveTo>
                    <a:lnTo>
                      <a:pt x="48872" y="0"/>
                    </a:lnTo>
                    <a:lnTo>
                      <a:pt x="48872" y="274957"/>
                    </a:lnTo>
                    <a:lnTo>
                      <a:pt x="0" y="274957"/>
                    </a:lnTo>
                    <a:close/>
                  </a:path>
                </a:pathLst>
              </a:custGeom>
              <a:solidFill>
                <a:srgbClr val="141313"/>
              </a:solidFill>
            </p:spPr>
          </p:sp>
          <p:sp>
            <p:nvSpPr>
              <p:cNvPr id="76" name="TextBox 76"/>
              <p:cNvSpPr txBox="1"/>
              <p:nvPr/>
            </p:nvSpPr>
            <p:spPr>
              <a:xfrm>
                <a:off x="0" y="-9525"/>
                <a:ext cx="48872" cy="284482"/>
              </a:xfrm>
              <a:prstGeom prst="rect">
                <a:avLst/>
              </a:prstGeom>
            </p:spPr>
            <p:txBody>
              <a:bodyPr lIns="50800" tIns="50800" rIns="50800" bIns="50800" rtlCol="0" anchor="ctr"/>
              <a:lstStyle/>
              <a:p>
                <a:pPr algn="ctr">
                  <a:lnSpc>
                    <a:spcPts val="2879"/>
                  </a:lnSpc>
                </a:pPr>
                <a:endParaRPr/>
              </a:p>
            </p:txBody>
          </p:sp>
        </p:grpSp>
        <p:grpSp>
          <p:nvGrpSpPr>
            <p:cNvPr id="77" name="Group 77"/>
            <p:cNvGrpSpPr/>
            <p:nvPr/>
          </p:nvGrpSpPr>
          <p:grpSpPr>
            <a:xfrm rot="-10800000">
              <a:off x="0" y="0"/>
              <a:ext cx="432977" cy="562770"/>
              <a:chOff x="0" y="0"/>
              <a:chExt cx="437636" cy="568824"/>
            </a:xfrm>
          </p:grpSpPr>
          <p:sp>
            <p:nvSpPr>
              <p:cNvPr id="78" name="Freeform 78"/>
              <p:cNvSpPr/>
              <p:nvPr/>
            </p:nvSpPr>
            <p:spPr>
              <a:xfrm>
                <a:off x="0" y="0"/>
                <a:ext cx="437636" cy="568824"/>
              </a:xfrm>
              <a:custGeom>
                <a:avLst/>
                <a:gdLst/>
                <a:ahLst/>
                <a:cxnLst/>
                <a:rect l="l" t="t" r="r" b="b"/>
                <a:pathLst>
                  <a:path w="437636" h="568824">
                    <a:moveTo>
                      <a:pt x="218818" y="568824"/>
                    </a:moveTo>
                    <a:lnTo>
                      <a:pt x="437636" y="0"/>
                    </a:lnTo>
                    <a:lnTo>
                      <a:pt x="0" y="0"/>
                    </a:lnTo>
                    <a:lnTo>
                      <a:pt x="218818" y="568824"/>
                    </a:lnTo>
                    <a:close/>
                  </a:path>
                </a:pathLst>
              </a:custGeom>
              <a:solidFill>
                <a:srgbClr val="141313"/>
              </a:solidFill>
            </p:spPr>
          </p:sp>
          <p:sp>
            <p:nvSpPr>
              <p:cNvPr id="79" name="TextBox 79"/>
              <p:cNvSpPr txBox="1"/>
              <p:nvPr/>
            </p:nvSpPr>
            <p:spPr>
              <a:xfrm>
                <a:off x="68381" y="31105"/>
                <a:ext cx="300874" cy="273622"/>
              </a:xfrm>
              <a:prstGeom prst="rect">
                <a:avLst/>
              </a:prstGeom>
            </p:spPr>
            <p:txBody>
              <a:bodyPr lIns="50800" tIns="50800" rIns="50800" bIns="50800" rtlCol="0" anchor="ctr"/>
              <a:lstStyle/>
              <a:p>
                <a:pPr algn="ctr">
                  <a:lnSpc>
                    <a:spcPts val="2879"/>
                  </a:lnSpc>
                </a:pPr>
                <a:endParaRPr/>
              </a:p>
            </p:txBody>
          </p:sp>
        </p:grpSp>
      </p:grpSp>
      <p:grpSp>
        <p:nvGrpSpPr>
          <p:cNvPr id="80" name="Group 80"/>
          <p:cNvGrpSpPr/>
          <p:nvPr/>
        </p:nvGrpSpPr>
        <p:grpSpPr>
          <a:xfrm>
            <a:off x="0" y="48057"/>
            <a:ext cx="1687079" cy="1687079"/>
            <a:chOff x="0" y="0"/>
            <a:chExt cx="2249439" cy="2249439"/>
          </a:xfrm>
        </p:grpSpPr>
        <p:sp>
          <p:nvSpPr>
            <p:cNvPr id="81" name="Freeform 81"/>
            <p:cNvSpPr/>
            <p:nvPr/>
          </p:nvSpPr>
          <p:spPr>
            <a:xfrm>
              <a:off x="0" y="0"/>
              <a:ext cx="2249424" cy="2249424"/>
            </a:xfrm>
            <a:custGeom>
              <a:avLst/>
              <a:gdLst/>
              <a:ahLst/>
              <a:cxnLst/>
              <a:rect l="l" t="t" r="r" b="b"/>
              <a:pathLst>
                <a:path w="2249424" h="2249424">
                  <a:moveTo>
                    <a:pt x="0" y="0"/>
                  </a:moveTo>
                  <a:lnTo>
                    <a:pt x="2249424" y="0"/>
                  </a:lnTo>
                  <a:lnTo>
                    <a:pt x="2249424" y="2249424"/>
                  </a:lnTo>
                  <a:lnTo>
                    <a:pt x="0" y="2249424"/>
                  </a:lnTo>
                  <a:lnTo>
                    <a:pt x="0" y="0"/>
                  </a:lnTo>
                  <a:close/>
                </a:path>
              </a:pathLst>
            </a:custGeom>
            <a:blipFill>
              <a:blip r:embed="rId20"/>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810</Words>
  <Application>Microsoft Office PowerPoint</Application>
  <PresentationFormat>Custom</PresentationFormat>
  <Paragraphs>162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Public Sans Bold</vt:lpstr>
      <vt:lpstr>Calibri</vt:lpstr>
      <vt:lpstr>Public Sans</vt:lpstr>
      <vt:lpstr>Roboto Bold</vt:lpstr>
      <vt:lpstr>Roboto</vt:lpstr>
      <vt:lpstr>Barlow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dc:title>
  <dc:creator>Nitheesh Selvaraj</dc:creator>
  <cp:lastModifiedBy>THARUNKUMAR M</cp:lastModifiedBy>
  <cp:revision>7</cp:revision>
  <dcterms:created xsi:type="dcterms:W3CDTF">2006-08-16T00:00:00Z</dcterms:created>
  <dcterms:modified xsi:type="dcterms:W3CDTF">2026-02-04T09:29:01Z</dcterms:modified>
  <dc:identifier>DAG7yPNVxNY</dc:identifier>
</cp:coreProperties>
</file>